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60" r:id="rId5"/>
    <p:sldId id="276" r:id="rId6"/>
    <p:sldId id="262" r:id="rId7"/>
    <p:sldId id="275" r:id="rId8"/>
    <p:sldId id="277" r:id="rId9"/>
    <p:sldId id="259" r:id="rId10"/>
    <p:sldId id="278" r:id="rId11"/>
    <p:sldId id="279" r:id="rId12"/>
    <p:sldId id="280" r:id="rId13"/>
    <p:sldId id="281"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917" autoAdjust="0"/>
  </p:normalViewPr>
  <p:slideViewPr>
    <p:cSldViewPr snapToGrid="0">
      <p:cViewPr varScale="1">
        <p:scale>
          <a:sx n="97" d="100"/>
          <a:sy n="97" d="100"/>
        </p:scale>
        <p:origin x="10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60F8F1-54E4-40FD-BD6F-D8A544A583A7}" type="datetimeFigureOut">
              <a:rPr lang="zh-CN" altLang="en-US" smtClean="0"/>
              <a:t>2022/5/19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056C9-CD0F-44E2-8024-E7CEA0CA6F39}" type="slidenum">
              <a:rPr lang="zh-CN" altLang="en-US" smtClean="0"/>
              <a:t>‹#›</a:t>
            </a:fld>
            <a:endParaRPr lang="zh-CN" altLang="en-US"/>
          </a:p>
        </p:txBody>
      </p:sp>
    </p:spTree>
    <p:extLst>
      <p:ext uri="{BB962C8B-B14F-4D97-AF65-F5344CB8AC3E}">
        <p14:creationId xmlns:p14="http://schemas.microsoft.com/office/powerpoint/2010/main" val="1479052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77056C9-CD0F-44E2-8024-E7CEA0CA6F39}" type="slidenum">
              <a:rPr lang="zh-CN" altLang="en-US" smtClean="0"/>
              <a:t>4</a:t>
            </a:fld>
            <a:endParaRPr lang="zh-CN" altLang="en-US"/>
          </a:p>
        </p:txBody>
      </p:sp>
    </p:spTree>
    <p:extLst>
      <p:ext uri="{BB962C8B-B14F-4D97-AF65-F5344CB8AC3E}">
        <p14:creationId xmlns:p14="http://schemas.microsoft.com/office/powerpoint/2010/main" val="4102459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77056C9-CD0F-44E2-8024-E7CEA0CA6F39}" type="slidenum">
              <a:rPr lang="zh-CN" altLang="en-US" smtClean="0"/>
              <a:t>6</a:t>
            </a:fld>
            <a:endParaRPr lang="zh-CN" altLang="en-US"/>
          </a:p>
        </p:txBody>
      </p:sp>
    </p:spTree>
    <p:extLst>
      <p:ext uri="{BB962C8B-B14F-4D97-AF65-F5344CB8AC3E}">
        <p14:creationId xmlns:p14="http://schemas.microsoft.com/office/powerpoint/2010/main" val="3013335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142801"/>
          </a:xfrm>
          <a:prstGeom prst="rect">
            <a:avLst/>
          </a:prstGeom>
        </p:spPr>
        <p:txBody>
          <a:bodyPr anchor="b"/>
          <a:lstStyle>
            <a:lvl1pPr algn="ctr">
              <a:defRPr sz="5400">
                <a:latin typeface="华文细黑" panose="02010600040101010101" pitchFamily="2" charset="-122"/>
                <a:ea typeface="华文细黑" panose="02010600040101010101" pitchFamily="2" charset="-122"/>
              </a:defRPr>
            </a:lvl1pPr>
          </a:lstStyle>
          <a:p>
            <a:r>
              <a:rPr lang="zh-CN" altLang="en-US"/>
              <a:t>单击此处编辑母版标题样式</a:t>
            </a:r>
            <a:endParaRPr lang="zh-CN" altLang="en-US" dirty="0"/>
          </a:p>
        </p:txBody>
      </p:sp>
      <p:sp>
        <p:nvSpPr>
          <p:cNvPr id="3" name="副标题 2"/>
          <p:cNvSpPr>
            <a:spLocks noGrp="1"/>
          </p:cNvSpPr>
          <p:nvPr>
            <p:ph type="subTitle" idx="1"/>
          </p:nvPr>
        </p:nvSpPr>
        <p:spPr>
          <a:xfrm>
            <a:off x="1524000" y="3792070"/>
            <a:ext cx="9144000" cy="146572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dirty="0"/>
          </a:p>
        </p:txBody>
      </p:sp>
      <p:grpSp>
        <p:nvGrpSpPr>
          <p:cNvPr id="7" name="Group 7"/>
          <p:cNvGrpSpPr>
            <a:grpSpLocks/>
          </p:cNvGrpSpPr>
          <p:nvPr/>
        </p:nvGrpSpPr>
        <p:grpSpPr bwMode="auto">
          <a:xfrm>
            <a:off x="349624" y="3455195"/>
            <a:ext cx="11456893" cy="81381"/>
            <a:chOff x="144" y="1680"/>
            <a:chExt cx="5424" cy="144"/>
          </a:xfrm>
          <a:solidFill>
            <a:schemeClr val="tx2">
              <a:lumMod val="40000"/>
              <a:lumOff val="60000"/>
            </a:schemeClr>
          </a:solidFill>
        </p:grpSpPr>
        <p:sp>
          <p:nvSpPr>
            <p:cNvPr id="8" name="Rectangle 8"/>
            <p:cNvSpPr>
              <a:spLocks noChangeArrowheads="1"/>
            </p:cNvSpPr>
            <p:nvPr/>
          </p:nvSpPr>
          <p:spPr bwMode="auto">
            <a:xfrm>
              <a:off x="144"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sp>
          <p:nvSpPr>
            <p:cNvPr id="9" name="Rectangle 9"/>
            <p:cNvSpPr>
              <a:spLocks noChangeArrowheads="1"/>
            </p:cNvSpPr>
            <p:nvPr/>
          </p:nvSpPr>
          <p:spPr bwMode="auto">
            <a:xfrm>
              <a:off x="1952"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sp>
          <p:nvSpPr>
            <p:cNvPr id="10" name="Rectangle 10"/>
            <p:cNvSpPr>
              <a:spLocks noChangeArrowheads="1"/>
            </p:cNvSpPr>
            <p:nvPr/>
          </p:nvSpPr>
          <p:spPr bwMode="auto">
            <a:xfrm>
              <a:off x="3760"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grpSp>
      <p:sp>
        <p:nvSpPr>
          <p:cNvPr id="6" name="日期占位符 5">
            <a:extLst>
              <a:ext uri="{FF2B5EF4-FFF2-40B4-BE49-F238E27FC236}">
                <a16:creationId xmlns:a16="http://schemas.microsoft.com/office/drawing/2014/main" id="{E3F561A8-0430-A0B4-9D46-0F98058CFCB2}"/>
              </a:ext>
            </a:extLst>
          </p:cNvPr>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12" name="页脚占位符 11">
            <a:extLst>
              <a:ext uri="{FF2B5EF4-FFF2-40B4-BE49-F238E27FC236}">
                <a16:creationId xmlns:a16="http://schemas.microsoft.com/office/drawing/2014/main" id="{8185A147-2F86-CAB6-0723-1152C3819B73}"/>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71604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33083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68278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CSC-2">
    <p:spTree>
      <p:nvGrpSpPr>
        <p:cNvPr id="1" name=""/>
        <p:cNvGrpSpPr/>
        <p:nvPr/>
      </p:nvGrpSpPr>
      <p:grpSpPr>
        <a:xfrm>
          <a:off x="0" y="0"/>
          <a:ext cx="0" cy="0"/>
          <a:chOff x="0" y="0"/>
          <a:chExt cx="0" cy="0"/>
        </a:xfrm>
      </p:grpSpPr>
      <p:sp>
        <p:nvSpPr>
          <p:cNvPr id="2" name="标题 1"/>
          <p:cNvSpPr>
            <a:spLocks noGrp="1"/>
          </p:cNvSpPr>
          <p:nvPr>
            <p:ph type="title"/>
          </p:nvPr>
        </p:nvSpPr>
        <p:spPr>
          <a:xfrm>
            <a:off x="838199" y="3645"/>
            <a:ext cx="9816353" cy="1058673"/>
          </a:xfrm>
          <a:prstGeom prst="rect">
            <a:avLst/>
          </a:prstGeom>
        </p:spPr>
        <p:txBody>
          <a:bodyPr anchor="ctr">
            <a:normAutofit/>
          </a:bodyPr>
          <a:lstStyle>
            <a:lvl1pPr>
              <a:defRPr sz="3200" b="1">
                <a:solidFill>
                  <a:schemeClr val="tx1"/>
                </a:solidFill>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
        <p:nvSpPr>
          <p:cNvPr id="11" name="矩形 10"/>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Tree>
    <p:extLst>
      <p:ext uri="{BB962C8B-B14F-4D97-AF65-F5344CB8AC3E}">
        <p14:creationId xmlns:p14="http://schemas.microsoft.com/office/powerpoint/2010/main" val="94239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21849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8" name="矩形 7"/>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
        <p:nvSpPr>
          <p:cNvPr id="9" name="标题 1"/>
          <p:cNvSpPr>
            <a:spLocks noGrp="1"/>
          </p:cNvSpPr>
          <p:nvPr>
            <p:ph type="title"/>
          </p:nvPr>
        </p:nvSpPr>
        <p:spPr>
          <a:xfrm>
            <a:off x="838199" y="3645"/>
            <a:ext cx="9816353" cy="1058673"/>
          </a:xfrm>
          <a:prstGeom prst="rect">
            <a:avLst/>
          </a:prstGeom>
        </p:spPr>
        <p:txBody>
          <a:bodyPr anchor="ctr">
            <a:normAutofit/>
          </a:bodyPr>
          <a:lstStyle>
            <a:lvl1pPr>
              <a:defRPr sz="3200" b="1">
                <a:solidFill>
                  <a:schemeClr val="bg1"/>
                </a:solidFill>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10"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300285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10" name="标题 1"/>
          <p:cNvSpPr>
            <a:spLocks noGrp="1"/>
          </p:cNvSpPr>
          <p:nvPr>
            <p:ph type="title"/>
          </p:nvPr>
        </p:nvSpPr>
        <p:spPr>
          <a:xfrm>
            <a:off x="838199" y="3645"/>
            <a:ext cx="9816353" cy="1058673"/>
          </a:xfrm>
          <a:prstGeom prst="rect">
            <a:avLst/>
          </a:prstGeom>
        </p:spPr>
        <p:txBody>
          <a:bodyPr anchor="ctr">
            <a:normAutofit/>
          </a:bodyPr>
          <a:lstStyle>
            <a:lvl1pPr>
              <a:defRPr sz="3200">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11" name="矩形 10"/>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
        <p:nvSpPr>
          <p:cNvPr id="12"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73238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850986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210067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84919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40930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D0B31-A764-472B-AA94-BEF75D6E9138}" type="datetimeFigureOut">
              <a:rPr lang="zh-CN" altLang="en-US" smtClean="0"/>
              <a:t>2022/5/19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grpSp>
        <p:nvGrpSpPr>
          <p:cNvPr id="9" name="组合 8"/>
          <p:cNvGrpSpPr/>
          <p:nvPr/>
        </p:nvGrpSpPr>
        <p:grpSpPr>
          <a:xfrm>
            <a:off x="8061821" y="6475875"/>
            <a:ext cx="4113402" cy="269243"/>
            <a:chOff x="4505661" y="6435977"/>
            <a:chExt cx="4257000" cy="272046"/>
          </a:xfrm>
          <a:noFill/>
        </p:grpSpPr>
        <p:sp>
          <p:nvSpPr>
            <p:cNvPr id="10" name="TextBox 13"/>
            <p:cNvSpPr txBox="1"/>
            <p:nvPr/>
          </p:nvSpPr>
          <p:spPr>
            <a:xfrm>
              <a:off x="4505661" y="6435977"/>
              <a:ext cx="4257000" cy="256559"/>
            </a:xfrm>
            <a:prstGeom prst="rect">
              <a:avLst/>
            </a:prstGeom>
            <a:grpFill/>
            <a:ln>
              <a:solidFill>
                <a:schemeClr val="bg1"/>
              </a:solidFill>
            </a:ln>
          </p:spPr>
          <p:txBody>
            <a:bodyPr wrap="square" rtlCol="0">
              <a:spAutoFit/>
            </a:bodyPr>
            <a:lstStyle/>
            <a:p>
              <a:pPr algn="l"/>
              <a:r>
                <a:rPr lang="zh-CN" altLang="en-US" sz="1050" b="1" u="none" spc="150" baseline="0" dirty="0">
                  <a:solidFill>
                    <a:schemeClr val="tx2">
                      <a:lumMod val="60000"/>
                      <a:lumOff val="40000"/>
                    </a:schemeClr>
                  </a:solidFill>
                  <a:latin typeface="黑体" pitchFamily="49" charset="-122"/>
                  <a:ea typeface="黑体" pitchFamily="49" charset="-122"/>
                </a:rPr>
                <a:t>南京邮电大学经济学院</a:t>
              </a:r>
              <a:r>
                <a:rPr lang="en-US" altLang="zh-CN" sz="1050" b="1" u="none" spc="150" baseline="0" dirty="0">
                  <a:solidFill>
                    <a:schemeClr val="tx2">
                      <a:lumMod val="60000"/>
                      <a:lumOff val="40000"/>
                    </a:schemeClr>
                  </a:solidFill>
                  <a:latin typeface="黑体" pitchFamily="49" charset="-122"/>
                  <a:ea typeface="黑体" pitchFamily="49" charset="-122"/>
                </a:rPr>
                <a:t>︱ </a:t>
              </a:r>
              <a:r>
                <a:rPr lang="en-US" altLang="zh-CN" sz="1050" b="1" u="none" dirty="0">
                  <a:solidFill>
                    <a:schemeClr val="tx2">
                      <a:lumMod val="60000"/>
                      <a:lumOff val="40000"/>
                    </a:schemeClr>
                  </a:solidFill>
                  <a:latin typeface="Arial Black" pitchFamily="34" charset="0"/>
                  <a:ea typeface="Gungsuh" pitchFamily="18" charset="-127"/>
                </a:rPr>
                <a:t>School of Economics NJUPT</a:t>
              </a:r>
              <a:endParaRPr lang="zh-CN" altLang="en-US" sz="1050" b="1" u="none" dirty="0">
                <a:solidFill>
                  <a:schemeClr val="tx2">
                    <a:lumMod val="60000"/>
                    <a:lumOff val="40000"/>
                  </a:schemeClr>
                </a:solidFill>
                <a:latin typeface="Arial Black" pitchFamily="34" charset="0"/>
                <a:ea typeface="Gungsuh" pitchFamily="18" charset="-127"/>
              </a:endParaRPr>
            </a:p>
          </p:txBody>
        </p:sp>
        <p:cxnSp>
          <p:nvCxnSpPr>
            <p:cNvPr id="11" name="直接连接符 10"/>
            <p:cNvCxnSpPr>
              <a:cxnSpLocks/>
            </p:cNvCxnSpPr>
            <p:nvPr/>
          </p:nvCxnSpPr>
          <p:spPr>
            <a:xfrm flipV="1">
              <a:off x="4632369" y="6684134"/>
              <a:ext cx="3910351" cy="23889"/>
            </a:xfrm>
            <a:prstGeom prst="line">
              <a:avLst/>
            </a:prstGeom>
            <a:grpFill/>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8046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80E272-FAFB-B528-8626-96377DD7C379}"/>
              </a:ext>
            </a:extLst>
          </p:cNvPr>
          <p:cNvSpPr>
            <a:spLocks noGrp="1"/>
          </p:cNvSpPr>
          <p:nvPr>
            <p:ph type="ctrTitle"/>
          </p:nvPr>
        </p:nvSpPr>
        <p:spPr/>
        <p:txBody>
          <a:bodyPr/>
          <a:lstStyle/>
          <a:p>
            <a:r>
              <a:rPr lang="zh-CN" altLang="en-US" dirty="0"/>
              <a:t>专题</a:t>
            </a:r>
            <a:r>
              <a:rPr lang="en-US" altLang="zh-CN" dirty="0"/>
              <a:t>-</a:t>
            </a:r>
            <a:r>
              <a:rPr lang="zh-CN" altLang="en-US" dirty="0"/>
              <a:t>工业行业碳排放</a:t>
            </a:r>
          </a:p>
        </p:txBody>
      </p:sp>
      <p:sp>
        <p:nvSpPr>
          <p:cNvPr id="3" name="副标题 2">
            <a:extLst>
              <a:ext uri="{FF2B5EF4-FFF2-40B4-BE49-F238E27FC236}">
                <a16:creationId xmlns:a16="http://schemas.microsoft.com/office/drawing/2014/main" id="{3084A65B-8531-59CD-8BD1-C43E1881BBE2}"/>
              </a:ext>
            </a:extLst>
          </p:cNvPr>
          <p:cNvSpPr>
            <a:spLocks noGrp="1"/>
          </p:cNvSpPr>
          <p:nvPr>
            <p:ph type="subTitle" idx="1"/>
          </p:nvPr>
        </p:nvSpPr>
        <p:spPr/>
        <p:txBody>
          <a:bodyPr/>
          <a:lstStyle/>
          <a:p>
            <a:r>
              <a:rPr lang="zh-CN" altLang="en-US" dirty="0"/>
              <a:t>南京邮电大学经济学院</a:t>
            </a:r>
          </a:p>
        </p:txBody>
      </p:sp>
    </p:spTree>
    <p:extLst>
      <p:ext uri="{BB962C8B-B14F-4D97-AF65-F5344CB8AC3E}">
        <p14:creationId xmlns:p14="http://schemas.microsoft.com/office/powerpoint/2010/main" val="300281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250418-9F05-7298-AE6F-F32AC23FEFA6}"/>
              </a:ext>
            </a:extLst>
          </p:cNvPr>
          <p:cNvSpPr>
            <a:spLocks noGrp="1"/>
          </p:cNvSpPr>
          <p:nvPr>
            <p:ph type="title"/>
          </p:nvPr>
        </p:nvSpPr>
        <p:spPr/>
        <p:txBody>
          <a:bodyPr/>
          <a:lstStyle/>
          <a:p>
            <a:r>
              <a:rPr lang="zh-CN" altLang="en-US" dirty="0"/>
              <a:t>结果分析</a:t>
            </a:r>
          </a:p>
        </p:txBody>
      </p:sp>
      <p:pic>
        <p:nvPicPr>
          <p:cNvPr id="4" name="图片 3">
            <a:extLst>
              <a:ext uri="{FF2B5EF4-FFF2-40B4-BE49-F238E27FC236}">
                <a16:creationId xmlns:a16="http://schemas.microsoft.com/office/drawing/2014/main" id="{47921BA1-2F94-0D13-3222-52751992010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3277" y="1278194"/>
            <a:ext cx="6965939" cy="4847303"/>
          </a:xfrm>
          <a:prstGeom prst="rect">
            <a:avLst/>
          </a:prstGeom>
          <a:noFill/>
          <a:ln>
            <a:noFill/>
          </a:ln>
        </p:spPr>
      </p:pic>
      <p:sp>
        <p:nvSpPr>
          <p:cNvPr id="5" name="内容占位符 2">
            <a:extLst>
              <a:ext uri="{FF2B5EF4-FFF2-40B4-BE49-F238E27FC236}">
                <a16:creationId xmlns:a16="http://schemas.microsoft.com/office/drawing/2014/main" id="{BE3E5E66-A847-5072-F690-FDBC5ED9E07B}"/>
              </a:ext>
            </a:extLst>
          </p:cNvPr>
          <p:cNvSpPr>
            <a:spLocks noGrp="1"/>
          </p:cNvSpPr>
          <p:nvPr>
            <p:ph idx="1"/>
          </p:nvPr>
        </p:nvSpPr>
        <p:spPr>
          <a:xfrm>
            <a:off x="592325" y="1812672"/>
            <a:ext cx="4107493" cy="5041683"/>
          </a:xfrm>
        </p:spPr>
        <p:txBody>
          <a:bodyPr>
            <a:noAutofit/>
          </a:bodyPr>
          <a:lstStyle/>
          <a:p>
            <a:pPr marL="571500" indent="-342900">
              <a:lnSpc>
                <a:spcPct val="150000"/>
              </a:lnSpc>
              <a:buClr>
                <a:srgbClr val="0070C0"/>
              </a:buClr>
              <a:buFont typeface="Wingdings" panose="05000000000000000000" pitchFamily="2" charset="2"/>
              <a:buChar char="n"/>
              <a:defRPr/>
            </a:pPr>
            <a:r>
              <a:rPr lang="zh-CN" altLang="en-US" sz="1800" dirty="0">
                <a:latin typeface="Times New Roman" panose="02020603050405020304" pitchFamily="18" charset="0"/>
                <a:cs typeface="Times New Roman" panose="02020603050405020304" pitchFamily="18" charset="0"/>
              </a:rPr>
              <a:t>国内生产总值在在</a:t>
            </a:r>
            <a:r>
              <a:rPr lang="en-US" altLang="zh-CN" sz="1800" dirty="0">
                <a:latin typeface="Times New Roman" panose="02020603050405020304" pitchFamily="18" charset="0"/>
                <a:cs typeface="Times New Roman" panose="02020603050405020304" pitchFamily="18" charset="0"/>
              </a:rPr>
              <a:t>1991</a:t>
            </a:r>
            <a:r>
              <a:rPr lang="zh-CN" altLang="en-US" sz="1800" dirty="0">
                <a:latin typeface="Times New Roman" panose="02020603050405020304" pitchFamily="18" charset="0"/>
                <a:cs typeface="Times New Roman" panose="02020603050405020304" pitchFamily="18" charset="0"/>
              </a:rPr>
              <a:t>至</a:t>
            </a:r>
            <a:r>
              <a:rPr lang="en-US" altLang="zh-CN" sz="1800" dirty="0">
                <a:latin typeface="Times New Roman" panose="02020603050405020304" pitchFamily="18" charset="0"/>
                <a:cs typeface="Times New Roman" panose="02020603050405020304" pitchFamily="18" charset="0"/>
              </a:rPr>
              <a:t>2017</a:t>
            </a:r>
            <a:r>
              <a:rPr lang="zh-CN" altLang="en-US" sz="1800" dirty="0">
                <a:latin typeface="Times New Roman" panose="02020603050405020304" pitchFamily="18" charset="0"/>
                <a:cs typeface="Times New Roman" panose="02020603050405020304" pitchFamily="18" charset="0"/>
              </a:rPr>
              <a:t>年之间稳定增加。</a:t>
            </a:r>
            <a:endParaRPr lang="en-US" altLang="zh-CN" sz="1800" dirty="0">
              <a:latin typeface="Times New Roman" panose="02020603050405020304" pitchFamily="18" charset="0"/>
              <a:cs typeface="Times New Roman" panose="02020603050405020304" pitchFamily="18" charset="0"/>
            </a:endParaRPr>
          </a:p>
          <a:p>
            <a:pPr marL="571500" indent="-342900">
              <a:lnSpc>
                <a:spcPct val="150000"/>
              </a:lnSpc>
              <a:buClr>
                <a:srgbClr val="0070C0"/>
              </a:buClr>
              <a:buFont typeface="Wingdings" panose="05000000000000000000" pitchFamily="2" charset="2"/>
              <a:buChar char="n"/>
              <a:defRPr/>
            </a:pPr>
            <a:r>
              <a:rPr lang="zh-CN" altLang="en-US" sz="1800" dirty="0">
                <a:latin typeface="Times New Roman" panose="02020603050405020304" pitchFamily="18" charset="0"/>
                <a:cs typeface="Times New Roman" panose="02020603050405020304" pitchFamily="18" charset="0"/>
              </a:rPr>
              <a:t>工业增加值比重在</a:t>
            </a:r>
            <a:r>
              <a:rPr lang="en-US" altLang="zh-CN" sz="1800" dirty="0">
                <a:latin typeface="Times New Roman" panose="02020603050405020304" pitchFamily="18" charset="0"/>
                <a:cs typeface="Times New Roman" panose="02020603050405020304" pitchFamily="18" charset="0"/>
              </a:rPr>
              <a:t>1991</a:t>
            </a:r>
            <a:r>
              <a:rPr lang="zh-CN" altLang="en-US" sz="1800" dirty="0">
                <a:latin typeface="Times New Roman" panose="02020603050405020304" pitchFamily="18" charset="0"/>
                <a:cs typeface="Times New Roman" panose="02020603050405020304" pitchFamily="18" charset="0"/>
              </a:rPr>
              <a:t>至</a:t>
            </a:r>
            <a:r>
              <a:rPr lang="en-US" altLang="zh-CN" sz="1800" dirty="0">
                <a:latin typeface="Times New Roman" panose="02020603050405020304" pitchFamily="18" charset="0"/>
                <a:cs typeface="Times New Roman" panose="02020603050405020304" pitchFamily="18" charset="0"/>
              </a:rPr>
              <a:t>2017</a:t>
            </a:r>
            <a:r>
              <a:rPr lang="zh-CN" altLang="en-US" sz="1800" dirty="0">
                <a:latin typeface="Times New Roman" panose="02020603050405020304" pitchFamily="18" charset="0"/>
                <a:cs typeface="Times New Roman" panose="02020603050405020304" pitchFamily="18" charset="0"/>
              </a:rPr>
              <a:t>年之间呈现出先增加后降低。</a:t>
            </a:r>
            <a:endParaRPr lang="en-US" altLang="zh-CN" sz="1800" dirty="0">
              <a:latin typeface="Times New Roman" panose="02020603050405020304" pitchFamily="18" charset="0"/>
              <a:cs typeface="Times New Roman" panose="02020603050405020304" pitchFamily="18" charset="0"/>
            </a:endParaRPr>
          </a:p>
          <a:p>
            <a:pPr marL="571500" indent="-342900">
              <a:lnSpc>
                <a:spcPct val="150000"/>
              </a:lnSpc>
              <a:buClr>
                <a:srgbClr val="0070C0"/>
              </a:buClr>
              <a:buFont typeface="Wingdings" panose="05000000000000000000" pitchFamily="2" charset="2"/>
              <a:buChar char="n"/>
              <a:defRPr/>
            </a:pPr>
            <a:r>
              <a:rPr lang="zh-CN" altLang="en-US" sz="1800" dirty="0">
                <a:latin typeface="Times New Roman" panose="02020603050405020304" pitchFamily="18" charset="0"/>
                <a:cs typeface="Times New Roman" panose="02020603050405020304" pitchFamily="18" charset="0"/>
              </a:rPr>
              <a:t>单位工业增加值能耗在</a:t>
            </a:r>
            <a:r>
              <a:rPr lang="en-US" altLang="zh-CN" sz="1800" dirty="0">
                <a:latin typeface="Times New Roman" panose="02020603050405020304" pitchFamily="18" charset="0"/>
                <a:cs typeface="Times New Roman" panose="02020603050405020304" pitchFamily="18" charset="0"/>
              </a:rPr>
              <a:t>1991</a:t>
            </a:r>
            <a:r>
              <a:rPr lang="zh-CN" altLang="en-US" sz="1800" dirty="0">
                <a:latin typeface="Times New Roman" panose="02020603050405020304" pitchFamily="18" charset="0"/>
                <a:cs typeface="Times New Roman" panose="02020603050405020304" pitchFamily="18" charset="0"/>
              </a:rPr>
              <a:t>至</a:t>
            </a:r>
            <a:r>
              <a:rPr lang="en-US" altLang="zh-CN" sz="1800" dirty="0">
                <a:latin typeface="Times New Roman" panose="02020603050405020304" pitchFamily="18" charset="0"/>
                <a:cs typeface="Times New Roman" panose="02020603050405020304" pitchFamily="18" charset="0"/>
              </a:rPr>
              <a:t>2017</a:t>
            </a:r>
            <a:r>
              <a:rPr lang="zh-CN" altLang="en-US" sz="1800" dirty="0">
                <a:latin typeface="Times New Roman" panose="02020603050405020304" pitchFamily="18" charset="0"/>
                <a:cs typeface="Times New Roman" panose="02020603050405020304" pitchFamily="18" charset="0"/>
              </a:rPr>
              <a:t>年之间稳定下降。</a:t>
            </a:r>
            <a:endParaRPr lang="en-US" altLang="zh-CN" sz="1800" dirty="0">
              <a:latin typeface="Times New Roman" panose="02020603050405020304" pitchFamily="18" charset="0"/>
              <a:cs typeface="Times New Roman" panose="02020603050405020304" pitchFamily="18" charset="0"/>
            </a:endParaRPr>
          </a:p>
          <a:p>
            <a:pPr marL="571500" indent="-342900">
              <a:lnSpc>
                <a:spcPct val="150000"/>
              </a:lnSpc>
              <a:buClr>
                <a:srgbClr val="0070C0"/>
              </a:buClr>
              <a:buFont typeface="Wingdings" panose="05000000000000000000" pitchFamily="2" charset="2"/>
              <a:buChar char="n"/>
              <a:defRPr/>
            </a:pPr>
            <a:r>
              <a:rPr lang="zh-CN" altLang="en-US" sz="1800" dirty="0">
                <a:latin typeface="Times New Roman" panose="02020603050405020304" pitchFamily="18" charset="0"/>
                <a:cs typeface="Times New Roman" panose="02020603050405020304" pitchFamily="18" charset="0"/>
              </a:rPr>
              <a:t>单位能源碳排放在</a:t>
            </a:r>
            <a:r>
              <a:rPr lang="en-US" altLang="zh-CN" sz="1800" dirty="0">
                <a:latin typeface="Times New Roman" panose="02020603050405020304" pitchFamily="18" charset="0"/>
                <a:cs typeface="Times New Roman" panose="02020603050405020304" pitchFamily="18" charset="0"/>
              </a:rPr>
              <a:t>1991</a:t>
            </a:r>
            <a:r>
              <a:rPr lang="zh-CN" altLang="en-US" sz="1800" dirty="0">
                <a:latin typeface="Times New Roman" panose="02020603050405020304" pitchFamily="18" charset="0"/>
                <a:cs typeface="Times New Roman" panose="02020603050405020304" pitchFamily="18" charset="0"/>
              </a:rPr>
              <a:t>年至</a:t>
            </a:r>
            <a:r>
              <a:rPr lang="en-US" altLang="zh-CN" sz="1800" dirty="0">
                <a:latin typeface="Times New Roman" panose="02020603050405020304" pitchFamily="18" charset="0"/>
                <a:cs typeface="Times New Roman" panose="02020603050405020304" pitchFamily="18" charset="0"/>
              </a:rPr>
              <a:t>2017</a:t>
            </a:r>
            <a:r>
              <a:rPr lang="zh-CN" altLang="en-US" sz="1800" dirty="0">
                <a:latin typeface="Times New Roman" panose="02020603050405020304" pitchFamily="18" charset="0"/>
                <a:cs typeface="Times New Roman" panose="02020603050405020304" pitchFamily="18" charset="0"/>
              </a:rPr>
              <a:t>年之间变化不大。</a:t>
            </a:r>
            <a:endParaRPr lang="en-US" altLang="zh-CN" sz="1800" dirty="0">
              <a:latin typeface="Times New Roman" panose="02020603050405020304" pitchFamily="18" charset="0"/>
              <a:cs typeface="Times New Roman" panose="02020603050405020304" pitchFamily="18" charset="0"/>
            </a:endParaRPr>
          </a:p>
          <a:p>
            <a:pPr marL="571500" indent="-342900">
              <a:lnSpc>
                <a:spcPct val="150000"/>
              </a:lnSpc>
              <a:buClr>
                <a:srgbClr val="0070C0"/>
              </a:buClr>
              <a:buFont typeface="Wingdings" panose="05000000000000000000" pitchFamily="2" charset="2"/>
              <a:buChar char="n"/>
              <a:defRPr/>
            </a:pPr>
            <a:endParaRPr lang="en-US" altLang="zh-CN" sz="16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87B122D4-D38D-5245-622C-A1F2DEB21D52}"/>
              </a:ext>
            </a:extLst>
          </p:cNvPr>
          <p:cNvSpPr txBox="1"/>
          <p:nvPr/>
        </p:nvSpPr>
        <p:spPr>
          <a:xfrm>
            <a:off x="763676" y="1278194"/>
            <a:ext cx="2044149"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主要影响因素变化</a:t>
            </a:r>
          </a:p>
        </p:txBody>
      </p:sp>
    </p:spTree>
    <p:extLst>
      <p:ext uri="{BB962C8B-B14F-4D97-AF65-F5344CB8AC3E}">
        <p14:creationId xmlns:p14="http://schemas.microsoft.com/office/powerpoint/2010/main" val="1809369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C29BD8-36B1-AF7A-05EC-3B14AFD77FB3}"/>
              </a:ext>
            </a:extLst>
          </p:cNvPr>
          <p:cNvSpPr>
            <a:spLocks noGrp="1"/>
          </p:cNvSpPr>
          <p:nvPr>
            <p:ph type="title"/>
          </p:nvPr>
        </p:nvSpPr>
        <p:spPr/>
        <p:txBody>
          <a:bodyPr/>
          <a:lstStyle/>
          <a:p>
            <a:r>
              <a:rPr lang="zh-CN" altLang="en-US" dirty="0"/>
              <a:t>结果分析</a:t>
            </a:r>
          </a:p>
        </p:txBody>
      </p:sp>
      <p:sp>
        <p:nvSpPr>
          <p:cNvPr id="5" name="内容占位符 2">
            <a:extLst>
              <a:ext uri="{FF2B5EF4-FFF2-40B4-BE49-F238E27FC236}">
                <a16:creationId xmlns:a16="http://schemas.microsoft.com/office/drawing/2014/main" id="{E99BC839-806C-2B15-79A0-6A362856334A}"/>
              </a:ext>
            </a:extLst>
          </p:cNvPr>
          <p:cNvSpPr>
            <a:spLocks noGrp="1"/>
          </p:cNvSpPr>
          <p:nvPr>
            <p:ph idx="1"/>
          </p:nvPr>
        </p:nvSpPr>
        <p:spPr>
          <a:xfrm>
            <a:off x="457200" y="1556793"/>
            <a:ext cx="9207910" cy="1728642"/>
          </a:xfrm>
        </p:spPr>
        <p:txBody>
          <a:bodyPr>
            <a:noAutofit/>
          </a:bodyPr>
          <a:lstStyle/>
          <a:p>
            <a:pPr marL="571500" indent="-342900">
              <a:lnSpc>
                <a:spcPct val="150000"/>
              </a:lnSpc>
              <a:buClr>
                <a:srgbClr val="0070C0"/>
              </a:buClr>
              <a:buFont typeface="Wingdings" panose="05000000000000000000" pitchFamily="2" charset="2"/>
              <a:buChar char="n"/>
              <a:defRPr/>
            </a:pPr>
            <a:r>
              <a:rPr lang="zh-CN" altLang="en-US" sz="2000" dirty="0">
                <a:latin typeface="Times New Roman" panose="02020603050405020304" pitchFamily="18" charset="0"/>
                <a:cs typeface="Times New Roman" panose="02020603050405020304" pitchFamily="18" charset="0"/>
              </a:rPr>
              <a:t>经济发展水平效应和工业部门碳排放增长之间保持正相关关系；能源强度效应与碳排放增长呈负相关关系。</a:t>
            </a:r>
            <a:endParaRPr lang="en-US" altLang="zh-CN" sz="2000" dirty="0">
              <a:latin typeface="Times New Roman" panose="02020603050405020304" pitchFamily="18" charset="0"/>
              <a:cs typeface="Times New Roman" panose="02020603050405020304" pitchFamily="18" charset="0"/>
            </a:endParaRPr>
          </a:p>
          <a:p>
            <a:pPr marL="571500" indent="-342900">
              <a:lnSpc>
                <a:spcPct val="150000"/>
              </a:lnSpc>
              <a:buClr>
                <a:srgbClr val="0070C0"/>
              </a:buClr>
              <a:buFont typeface="Wingdings" panose="05000000000000000000" pitchFamily="2" charset="2"/>
              <a:buChar char="n"/>
              <a:defRPr/>
            </a:pPr>
            <a:r>
              <a:rPr lang="zh-CN" altLang="en-US" sz="2000" dirty="0">
                <a:latin typeface="Times New Roman" panose="02020603050405020304" pitchFamily="18" charset="0"/>
                <a:cs typeface="Times New Roman" panose="02020603050405020304" pitchFamily="18" charset="0"/>
              </a:rPr>
              <a:t>工业增加值比重效应、能源碳强度效应和碳排放增长之间的关系在不同的发展阶段表现有所不同。</a:t>
            </a:r>
          </a:p>
        </p:txBody>
      </p:sp>
      <p:graphicFrame>
        <p:nvGraphicFramePr>
          <p:cNvPr id="6" name="表格 5">
            <a:extLst>
              <a:ext uri="{FF2B5EF4-FFF2-40B4-BE49-F238E27FC236}">
                <a16:creationId xmlns:a16="http://schemas.microsoft.com/office/drawing/2014/main" id="{C30EE57E-D273-BC68-0AAE-F1BD2359E39D}"/>
              </a:ext>
            </a:extLst>
          </p:cNvPr>
          <p:cNvGraphicFramePr>
            <a:graphicFrameLocks noGrp="1"/>
          </p:cNvGraphicFramePr>
          <p:nvPr>
            <p:extLst>
              <p:ext uri="{D42A27DB-BD31-4B8C-83A1-F6EECF244321}">
                <p14:modId xmlns:p14="http://schemas.microsoft.com/office/powerpoint/2010/main" val="963790663"/>
              </p:ext>
            </p:extLst>
          </p:nvPr>
        </p:nvGraphicFramePr>
        <p:xfrm>
          <a:off x="1948890" y="3779910"/>
          <a:ext cx="8136904" cy="2736306"/>
        </p:xfrm>
        <a:graphic>
          <a:graphicData uri="http://schemas.openxmlformats.org/drawingml/2006/table">
            <a:tbl>
              <a:tblPr firstRow="1" firstCol="1" bandRow="1">
                <a:tableStyleId>{5C22544A-7EE6-4342-B048-85BDC9FD1C3A}</a:tableStyleId>
              </a:tblPr>
              <a:tblGrid>
                <a:gridCol w="1476164">
                  <a:extLst>
                    <a:ext uri="{9D8B030D-6E8A-4147-A177-3AD203B41FA5}">
                      <a16:colId xmlns:a16="http://schemas.microsoft.com/office/drawing/2014/main" val="3909211774"/>
                    </a:ext>
                  </a:extLst>
                </a:gridCol>
                <a:gridCol w="1296144">
                  <a:extLst>
                    <a:ext uri="{9D8B030D-6E8A-4147-A177-3AD203B41FA5}">
                      <a16:colId xmlns:a16="http://schemas.microsoft.com/office/drawing/2014/main" val="1929404961"/>
                    </a:ext>
                  </a:extLst>
                </a:gridCol>
                <a:gridCol w="1296144">
                  <a:extLst>
                    <a:ext uri="{9D8B030D-6E8A-4147-A177-3AD203B41FA5}">
                      <a16:colId xmlns:a16="http://schemas.microsoft.com/office/drawing/2014/main" val="3946452935"/>
                    </a:ext>
                  </a:extLst>
                </a:gridCol>
                <a:gridCol w="1152128">
                  <a:extLst>
                    <a:ext uri="{9D8B030D-6E8A-4147-A177-3AD203B41FA5}">
                      <a16:colId xmlns:a16="http://schemas.microsoft.com/office/drawing/2014/main" val="799648461"/>
                    </a:ext>
                  </a:extLst>
                </a:gridCol>
                <a:gridCol w="1584176">
                  <a:extLst>
                    <a:ext uri="{9D8B030D-6E8A-4147-A177-3AD203B41FA5}">
                      <a16:colId xmlns:a16="http://schemas.microsoft.com/office/drawing/2014/main" val="1539605589"/>
                    </a:ext>
                  </a:extLst>
                </a:gridCol>
                <a:gridCol w="1332148">
                  <a:extLst>
                    <a:ext uri="{9D8B030D-6E8A-4147-A177-3AD203B41FA5}">
                      <a16:colId xmlns:a16="http://schemas.microsoft.com/office/drawing/2014/main" val="2572056748"/>
                    </a:ext>
                  </a:extLst>
                </a:gridCol>
              </a:tblGrid>
              <a:tr h="608068">
                <a:tc>
                  <a:txBody>
                    <a:bodyPr/>
                    <a:lstStyle/>
                    <a:p>
                      <a:pPr algn="ctr">
                        <a:spcAft>
                          <a:spcPts val="0"/>
                        </a:spcAft>
                      </a:pPr>
                      <a:r>
                        <a:rPr lang="zh-CN" sz="1800" kern="100" dirty="0">
                          <a:effectLst/>
                          <a:latin typeface="Times New Roman" panose="02020603050405020304" pitchFamily="18" charset="0"/>
                          <a:cs typeface="Times New Roman" panose="02020603050405020304" pitchFamily="18" charset="0"/>
                        </a:rPr>
                        <a:t>年份</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zh-CN" sz="1800" kern="100" dirty="0">
                          <a:effectLst/>
                          <a:latin typeface="Times New Roman" panose="02020603050405020304" pitchFamily="18" charset="0"/>
                          <a:cs typeface="Times New Roman" panose="02020603050405020304" pitchFamily="18" charset="0"/>
                        </a:rPr>
                        <a:t>综合效应</a:t>
                      </a:r>
                    </a:p>
                    <a:p>
                      <a:pPr algn="ctr">
                        <a:spcAft>
                          <a:spcPts val="0"/>
                        </a:spcAft>
                      </a:pPr>
                      <a:r>
                        <a:rPr lang="zh-CN" sz="1800" kern="100" dirty="0">
                          <a:effectLst/>
                          <a:latin typeface="Times New Roman" panose="02020603050405020304" pitchFamily="18" charset="0"/>
                          <a:cs typeface="Times New Roman" panose="02020603050405020304" pitchFamily="18" charset="0"/>
                        </a:rPr>
                        <a:t>（亿吨）</a:t>
                      </a:r>
                      <a:endParaRPr lang="zh-CN" sz="18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GB" sz="1800" kern="100" dirty="0">
                          <a:effectLst/>
                          <a:latin typeface="Times New Roman" panose="02020603050405020304" pitchFamily="18" charset="0"/>
                          <a:cs typeface="Times New Roman" panose="02020603050405020304" pitchFamily="18" charset="0"/>
                        </a:rPr>
                        <a:t>ΔCI</a:t>
                      </a:r>
                      <a:endParaRPr lang="zh-CN" sz="1800" kern="100" dirty="0">
                        <a:effectLst/>
                        <a:latin typeface="Times New Roman" panose="02020603050405020304" pitchFamily="18" charset="0"/>
                        <a:cs typeface="Times New Roman" panose="02020603050405020304" pitchFamily="18" charset="0"/>
                      </a:endParaRPr>
                    </a:p>
                    <a:p>
                      <a:pPr algn="ctr">
                        <a:spcAft>
                          <a:spcPts val="0"/>
                        </a:spcAft>
                      </a:pPr>
                      <a:r>
                        <a:rPr lang="zh-CN" sz="1800" kern="100" dirty="0">
                          <a:effectLst/>
                          <a:latin typeface="Times New Roman" panose="02020603050405020304" pitchFamily="18" charset="0"/>
                          <a:cs typeface="Times New Roman" panose="02020603050405020304" pitchFamily="18" charset="0"/>
                        </a:rPr>
                        <a:t>（亿吨）</a:t>
                      </a:r>
                      <a:endParaRPr lang="zh-CN" sz="18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GB" sz="1800" kern="100" dirty="0">
                          <a:solidFill>
                            <a:srgbClr val="FFFF00"/>
                          </a:solidFill>
                          <a:effectLst/>
                          <a:latin typeface="Times New Roman" panose="02020603050405020304" pitchFamily="18" charset="0"/>
                          <a:cs typeface="Times New Roman" panose="02020603050405020304" pitchFamily="18" charset="0"/>
                        </a:rPr>
                        <a:t>ΔEI</a:t>
                      </a:r>
                      <a:r>
                        <a:rPr lang="zh-CN" sz="1800" kern="100" dirty="0">
                          <a:solidFill>
                            <a:srgbClr val="FFFF00"/>
                          </a:solidFill>
                          <a:effectLst/>
                          <a:latin typeface="Times New Roman" panose="02020603050405020304" pitchFamily="18" charset="0"/>
                          <a:cs typeface="Times New Roman" panose="02020603050405020304" pitchFamily="18" charset="0"/>
                        </a:rPr>
                        <a:t>效应</a:t>
                      </a:r>
                    </a:p>
                    <a:p>
                      <a:pPr algn="ctr">
                        <a:spcAft>
                          <a:spcPts val="0"/>
                        </a:spcAft>
                      </a:pPr>
                      <a:r>
                        <a:rPr lang="zh-CN" sz="1800" kern="100" dirty="0">
                          <a:solidFill>
                            <a:srgbClr val="FFFF00"/>
                          </a:solidFill>
                          <a:effectLst/>
                          <a:latin typeface="Times New Roman" panose="02020603050405020304" pitchFamily="18" charset="0"/>
                          <a:cs typeface="Times New Roman" panose="02020603050405020304" pitchFamily="18" charset="0"/>
                        </a:rPr>
                        <a:t>（亿吨）</a:t>
                      </a:r>
                      <a:endParaRPr lang="zh-CN" sz="1800" kern="100" dirty="0">
                        <a:solidFill>
                          <a:srgbClr val="FFFF00"/>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GB" sz="1800" kern="100" dirty="0">
                          <a:effectLst/>
                          <a:latin typeface="Times New Roman" panose="02020603050405020304" pitchFamily="18" charset="0"/>
                          <a:cs typeface="Times New Roman" panose="02020603050405020304" pitchFamily="18" charset="0"/>
                        </a:rPr>
                        <a:t>ΔSI</a:t>
                      </a:r>
                      <a:r>
                        <a:rPr lang="zh-CN" sz="1800" kern="100" dirty="0">
                          <a:effectLst/>
                          <a:latin typeface="Times New Roman" panose="02020603050405020304" pitchFamily="18" charset="0"/>
                          <a:cs typeface="Times New Roman" panose="02020603050405020304" pitchFamily="18" charset="0"/>
                        </a:rPr>
                        <a:t>效应</a:t>
                      </a:r>
                    </a:p>
                    <a:p>
                      <a:pPr algn="ctr">
                        <a:spcAft>
                          <a:spcPts val="0"/>
                        </a:spcAft>
                      </a:pPr>
                      <a:r>
                        <a:rPr lang="zh-CN" sz="1800" kern="100" dirty="0">
                          <a:effectLst/>
                          <a:latin typeface="Times New Roman" panose="02020603050405020304" pitchFamily="18" charset="0"/>
                          <a:cs typeface="Times New Roman" panose="02020603050405020304" pitchFamily="18" charset="0"/>
                        </a:rPr>
                        <a:t>（亿吨）</a:t>
                      </a:r>
                      <a:endParaRPr lang="zh-CN" sz="18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GB" sz="1800" kern="100" dirty="0">
                          <a:solidFill>
                            <a:srgbClr val="FF0000"/>
                          </a:solidFill>
                          <a:effectLst/>
                          <a:latin typeface="Times New Roman" panose="02020603050405020304" pitchFamily="18" charset="0"/>
                          <a:cs typeface="Times New Roman" panose="02020603050405020304" pitchFamily="18" charset="0"/>
                        </a:rPr>
                        <a:t>ΔGDP</a:t>
                      </a:r>
                      <a:r>
                        <a:rPr lang="zh-CN" sz="1800" kern="100" dirty="0">
                          <a:solidFill>
                            <a:srgbClr val="FF0000"/>
                          </a:solidFill>
                          <a:effectLst/>
                          <a:latin typeface="Times New Roman" panose="02020603050405020304" pitchFamily="18" charset="0"/>
                          <a:cs typeface="Times New Roman" panose="02020603050405020304" pitchFamily="18" charset="0"/>
                        </a:rPr>
                        <a:t>效应</a:t>
                      </a:r>
                    </a:p>
                    <a:p>
                      <a:pPr algn="ctr">
                        <a:spcAft>
                          <a:spcPts val="0"/>
                        </a:spcAft>
                      </a:pPr>
                      <a:r>
                        <a:rPr lang="zh-CN" sz="1800" kern="100" dirty="0">
                          <a:solidFill>
                            <a:srgbClr val="FF0000"/>
                          </a:solidFill>
                          <a:effectLst/>
                          <a:latin typeface="Times New Roman" panose="02020603050405020304" pitchFamily="18" charset="0"/>
                          <a:cs typeface="Times New Roman" panose="02020603050405020304" pitchFamily="18" charset="0"/>
                        </a:rPr>
                        <a:t>（亿吨）</a:t>
                      </a:r>
                      <a:endParaRPr lang="zh-CN" sz="1800" kern="1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951454046"/>
                  </a:ext>
                </a:extLst>
              </a:tr>
              <a:tr h="304034">
                <a:tc>
                  <a:txBody>
                    <a:bodyPr/>
                    <a:lstStyle/>
                    <a:p>
                      <a:pPr algn="just">
                        <a:spcAft>
                          <a:spcPts val="0"/>
                        </a:spcAft>
                      </a:pPr>
                      <a:r>
                        <a:rPr lang="en-US" sz="1800" kern="100" dirty="0">
                          <a:effectLst/>
                          <a:latin typeface="Times New Roman" panose="02020603050405020304" pitchFamily="18" charset="0"/>
                          <a:cs typeface="Times New Roman" panose="02020603050405020304" pitchFamily="18" charset="0"/>
                        </a:rPr>
                        <a:t>1991-1995</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4.98</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-0.38</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-14.57</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1.69</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18.24</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6081559"/>
                  </a:ext>
                </a:extLst>
              </a:tr>
              <a:tr h="304034">
                <a:tc>
                  <a:txBody>
                    <a:bodyPr/>
                    <a:lstStyle/>
                    <a:p>
                      <a:pPr algn="just">
                        <a:spcAft>
                          <a:spcPts val="0"/>
                        </a:spcAft>
                      </a:pPr>
                      <a:r>
                        <a:rPr lang="en-US" sz="1800" kern="100">
                          <a:effectLst/>
                          <a:latin typeface="Times New Roman" panose="02020603050405020304" pitchFamily="18" charset="0"/>
                          <a:cs typeface="Times New Roman" panose="02020603050405020304" pitchFamily="18" charset="0"/>
                        </a:rPr>
                        <a:t>1996-2000</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0.90</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-0.09</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-9.06</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-0.34</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10.39</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919539141"/>
                  </a:ext>
                </a:extLst>
              </a:tr>
              <a:tr h="304034">
                <a:tc>
                  <a:txBody>
                    <a:bodyPr/>
                    <a:lstStyle/>
                    <a:p>
                      <a:pPr algn="just">
                        <a:spcAft>
                          <a:spcPts val="0"/>
                        </a:spcAft>
                      </a:pPr>
                      <a:r>
                        <a:rPr lang="en-US" sz="1800" kern="100">
                          <a:effectLst/>
                          <a:latin typeface="Times New Roman" panose="02020603050405020304" pitchFamily="18" charset="0"/>
                          <a:cs typeface="Times New Roman" panose="02020603050405020304" pitchFamily="18" charset="0"/>
                        </a:rPr>
                        <a:t>2001-2005</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17.50</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0.68</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-2.64</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1.33</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18.13</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669361193"/>
                  </a:ext>
                </a:extLst>
              </a:tr>
              <a:tr h="304034">
                <a:tc>
                  <a:txBody>
                    <a:bodyPr/>
                    <a:lstStyle/>
                    <a:p>
                      <a:pPr algn="just">
                        <a:spcAft>
                          <a:spcPts val="0"/>
                        </a:spcAft>
                      </a:pPr>
                      <a:r>
                        <a:rPr lang="en-US" sz="1800" kern="100">
                          <a:effectLst/>
                          <a:latin typeface="Times New Roman" panose="02020603050405020304" pitchFamily="18" charset="0"/>
                          <a:cs typeface="Times New Roman" panose="02020603050405020304" pitchFamily="18" charset="0"/>
                        </a:rPr>
                        <a:t>2006-2010</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21.72</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3.52</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-17.65</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-1.97</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37.82</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053149832"/>
                  </a:ext>
                </a:extLst>
              </a:tr>
              <a:tr h="304034">
                <a:tc>
                  <a:txBody>
                    <a:bodyPr/>
                    <a:lstStyle/>
                    <a:p>
                      <a:pPr algn="just">
                        <a:spcAft>
                          <a:spcPts val="0"/>
                        </a:spcAft>
                      </a:pPr>
                      <a:r>
                        <a:rPr lang="en-US" sz="1800" kern="100">
                          <a:effectLst/>
                          <a:latin typeface="Times New Roman" panose="02020603050405020304" pitchFamily="18" charset="0"/>
                          <a:cs typeface="Times New Roman" panose="02020603050405020304" pitchFamily="18" charset="0"/>
                        </a:rPr>
                        <a:t>2011-2015</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8.95</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-1.18</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-13.85</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-10.62</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34.60</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242869770"/>
                  </a:ext>
                </a:extLst>
              </a:tr>
              <a:tr h="304034">
                <a:tc>
                  <a:txBody>
                    <a:bodyPr/>
                    <a:lstStyle/>
                    <a:p>
                      <a:pPr algn="just">
                        <a:spcAft>
                          <a:spcPts val="0"/>
                        </a:spcAft>
                      </a:pPr>
                      <a:r>
                        <a:rPr lang="en-US" sz="1800" kern="100">
                          <a:effectLst/>
                          <a:latin typeface="Times New Roman" panose="02020603050405020304" pitchFamily="18" charset="0"/>
                          <a:cs typeface="Times New Roman" panose="02020603050405020304" pitchFamily="18" charset="0"/>
                        </a:rPr>
                        <a:t>2016-2017</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-2.12</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-1.68</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-11.40</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-0.86</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11.80</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602788924"/>
                  </a:ext>
                </a:extLst>
              </a:tr>
              <a:tr h="304034">
                <a:tc>
                  <a:txBody>
                    <a:bodyPr/>
                    <a:lstStyle/>
                    <a:p>
                      <a:pPr algn="just">
                        <a:spcAft>
                          <a:spcPts val="0"/>
                        </a:spcAft>
                      </a:pPr>
                      <a:r>
                        <a:rPr lang="en-US" sz="1800" kern="100">
                          <a:effectLst/>
                          <a:latin typeface="Times New Roman" panose="02020603050405020304" pitchFamily="18" charset="0"/>
                          <a:cs typeface="Times New Roman" panose="02020603050405020304" pitchFamily="18" charset="0"/>
                        </a:rPr>
                        <a:t>1991-2017</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51.92</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0.86</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-69.18</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a:effectLst/>
                          <a:latin typeface="Times New Roman" panose="02020603050405020304" pitchFamily="18" charset="0"/>
                          <a:cs typeface="Times New Roman" panose="02020603050405020304" pitchFamily="18" charset="0"/>
                        </a:rPr>
                        <a:t>-10.75</a:t>
                      </a:r>
                      <a:endParaRPr lang="zh-CN" sz="2400" kern="10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spcAft>
                          <a:spcPts val="0"/>
                        </a:spcAft>
                      </a:pPr>
                      <a:r>
                        <a:rPr lang="en-US" sz="1800" kern="100" dirty="0">
                          <a:effectLst/>
                          <a:latin typeface="Times New Roman" panose="02020603050405020304" pitchFamily="18" charset="0"/>
                          <a:cs typeface="Times New Roman" panose="02020603050405020304" pitchFamily="18" charset="0"/>
                        </a:rPr>
                        <a:t>130.98</a:t>
                      </a:r>
                      <a:endParaRPr lang="zh-CN" sz="2400" kern="100" dirty="0">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4074119"/>
                  </a:ext>
                </a:extLst>
              </a:tr>
            </a:tbl>
          </a:graphicData>
        </a:graphic>
      </p:graphicFrame>
      <p:sp>
        <p:nvSpPr>
          <p:cNvPr id="7" name="矩形 6">
            <a:extLst>
              <a:ext uri="{FF2B5EF4-FFF2-40B4-BE49-F238E27FC236}">
                <a16:creationId xmlns:a16="http://schemas.microsoft.com/office/drawing/2014/main" id="{8D38F957-453F-6BF8-C9E1-8507846DABD8}"/>
              </a:ext>
            </a:extLst>
          </p:cNvPr>
          <p:cNvSpPr/>
          <p:nvPr/>
        </p:nvSpPr>
        <p:spPr>
          <a:xfrm>
            <a:off x="4387758" y="3348006"/>
            <a:ext cx="3647152" cy="369332"/>
          </a:xfrm>
          <a:prstGeom prst="rect">
            <a:avLst/>
          </a:prstGeom>
        </p:spPr>
        <p:txBody>
          <a:bodyPr wrap="none">
            <a:spAutoFit/>
          </a:bodyPr>
          <a:lstStyle/>
          <a:p>
            <a:r>
              <a:rPr lang="zh-CN" altLang="zh-CN" b="1" dirty="0">
                <a:solidFill>
                  <a:srgbClr val="000000"/>
                </a:solidFill>
                <a:latin typeface="Times New Roman" panose="02020603050405020304" pitchFamily="18" charset="0"/>
                <a:cs typeface="Times New Roman" panose="02020603050405020304" pitchFamily="18" charset="0"/>
              </a:rPr>
              <a:t>工业部门碳排放影响因素分解结果</a:t>
            </a:r>
            <a:endParaRPr lang="zh-CN" altLang="en-US" b="1" dirty="0"/>
          </a:p>
        </p:txBody>
      </p:sp>
      <p:sp>
        <p:nvSpPr>
          <p:cNvPr id="8" name="文本框 7">
            <a:extLst>
              <a:ext uri="{FF2B5EF4-FFF2-40B4-BE49-F238E27FC236}">
                <a16:creationId xmlns:a16="http://schemas.microsoft.com/office/drawing/2014/main" id="{98E119C0-D052-94BC-1535-07292772D13F}"/>
              </a:ext>
            </a:extLst>
          </p:cNvPr>
          <p:cNvSpPr txBox="1"/>
          <p:nvPr/>
        </p:nvSpPr>
        <p:spPr>
          <a:xfrm>
            <a:off x="744012" y="1187461"/>
            <a:ext cx="1582484" cy="369332"/>
          </a:xfrm>
          <a:prstGeom prst="rect">
            <a:avLst/>
          </a:prstGeom>
          <a:noFill/>
        </p:spPr>
        <p:txBody>
          <a:bodyPr wrap="none" rtlCol="0">
            <a:spAutoFit/>
          </a:bodyPr>
          <a:lstStyle/>
          <a:p>
            <a:r>
              <a:rPr lang="en-US" altLang="zh-CN" b="1" dirty="0">
                <a:solidFill>
                  <a:srgbClr val="FF0000"/>
                </a:solidFill>
                <a:latin typeface="黑体" panose="02010609060101010101" pitchFamily="49" charset="-122"/>
                <a:ea typeface="黑体" panose="02010609060101010101" pitchFamily="49" charset="-122"/>
              </a:rPr>
              <a:t>LMDI</a:t>
            </a:r>
            <a:r>
              <a:rPr lang="zh-CN" altLang="en-US" b="1" dirty="0">
                <a:solidFill>
                  <a:srgbClr val="FF0000"/>
                </a:solidFill>
                <a:latin typeface="黑体" panose="02010609060101010101" pitchFamily="49" charset="-122"/>
                <a:ea typeface="黑体" panose="02010609060101010101" pitchFamily="49" charset="-122"/>
              </a:rPr>
              <a:t>分解结果</a:t>
            </a:r>
          </a:p>
        </p:txBody>
      </p:sp>
    </p:spTree>
    <p:extLst>
      <p:ext uri="{BB962C8B-B14F-4D97-AF65-F5344CB8AC3E}">
        <p14:creationId xmlns:p14="http://schemas.microsoft.com/office/powerpoint/2010/main" val="316450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9F4804-1B2D-E700-FD8C-F7FD4FF913C2}"/>
              </a:ext>
            </a:extLst>
          </p:cNvPr>
          <p:cNvSpPr>
            <a:spLocks noGrp="1"/>
          </p:cNvSpPr>
          <p:nvPr>
            <p:ph type="title"/>
          </p:nvPr>
        </p:nvSpPr>
        <p:spPr/>
        <p:txBody>
          <a:bodyPr/>
          <a:lstStyle/>
          <a:p>
            <a:r>
              <a:rPr lang="zh-CN" altLang="en-US" dirty="0"/>
              <a:t>结果分析</a:t>
            </a:r>
          </a:p>
        </p:txBody>
      </p:sp>
      <p:sp>
        <p:nvSpPr>
          <p:cNvPr id="5" name="内容占位符 2">
            <a:extLst>
              <a:ext uri="{FF2B5EF4-FFF2-40B4-BE49-F238E27FC236}">
                <a16:creationId xmlns:a16="http://schemas.microsoft.com/office/drawing/2014/main" id="{0D906B0D-F65A-6E81-3EF1-B076CC0A8AEE}"/>
              </a:ext>
            </a:extLst>
          </p:cNvPr>
          <p:cNvSpPr>
            <a:spLocks noGrp="1"/>
          </p:cNvSpPr>
          <p:nvPr>
            <p:ph idx="1"/>
          </p:nvPr>
        </p:nvSpPr>
        <p:spPr>
          <a:xfrm>
            <a:off x="506361" y="1628802"/>
            <a:ext cx="4940710" cy="4752527"/>
          </a:xfrm>
        </p:spPr>
        <p:txBody>
          <a:bodyPr>
            <a:noAutofit/>
          </a:bodyPr>
          <a:lstStyle/>
          <a:p>
            <a:pPr marL="571500" indent="-342900">
              <a:lnSpc>
                <a:spcPct val="150000"/>
              </a:lnSpc>
              <a:buClr>
                <a:srgbClr val="0070C0"/>
              </a:buClr>
              <a:buFont typeface="Wingdings" panose="05000000000000000000" pitchFamily="2" charset="2"/>
              <a:buChar char="n"/>
              <a:defRPr/>
            </a:pPr>
            <a:r>
              <a:rPr lang="en-US" altLang="zh-CN" sz="2000" dirty="0">
                <a:latin typeface="Times New Roman" panose="02020603050405020304" pitchFamily="18" charset="0"/>
                <a:cs typeface="Times New Roman" panose="02020603050405020304" pitchFamily="18" charset="0"/>
              </a:rPr>
              <a:t>1991-2017</a:t>
            </a:r>
            <a:r>
              <a:rPr lang="zh-CN" altLang="en-US" sz="2000" dirty="0">
                <a:latin typeface="Times New Roman" panose="02020603050405020304" pitchFamily="18" charset="0"/>
                <a:cs typeface="Times New Roman" panose="02020603050405020304" pitchFamily="18" charset="0"/>
              </a:rPr>
              <a:t>年的累计综合效应为</a:t>
            </a:r>
            <a:r>
              <a:rPr lang="en-US" altLang="zh-CN" sz="2000" dirty="0">
                <a:latin typeface="Times New Roman" panose="02020603050405020304" pitchFamily="18" charset="0"/>
                <a:cs typeface="Times New Roman" panose="02020603050405020304" pitchFamily="18" charset="0"/>
              </a:rPr>
              <a:t>51.9</a:t>
            </a:r>
            <a:r>
              <a:rPr lang="zh-CN" altLang="en-US" sz="2000" dirty="0">
                <a:latin typeface="Times New Roman" panose="02020603050405020304" pitchFamily="18" charset="0"/>
                <a:cs typeface="Times New Roman" panose="02020603050405020304" pitchFamily="18" charset="0"/>
              </a:rPr>
              <a:t>亿吨，其中能源强度效应（</a:t>
            </a:r>
            <a:r>
              <a:rPr lang="en-US" altLang="zh-CN" sz="2000" dirty="0">
                <a:latin typeface="Times New Roman" panose="02020603050405020304" pitchFamily="18" charset="0"/>
                <a:cs typeface="Times New Roman" panose="02020603050405020304" pitchFamily="18" charset="0"/>
              </a:rPr>
              <a:t>ΔEI</a:t>
            </a:r>
            <a:r>
              <a:rPr lang="zh-CN" altLang="en-US" sz="2000" dirty="0">
                <a:latin typeface="Times New Roman" panose="02020603050405020304" pitchFamily="18" charset="0"/>
                <a:cs typeface="Times New Roman" panose="02020603050405020304" pitchFamily="18" charset="0"/>
              </a:rPr>
              <a:t>）和工业增加值比重效应（</a:t>
            </a:r>
            <a:r>
              <a:rPr lang="en-US" altLang="zh-CN" sz="2000" dirty="0">
                <a:latin typeface="Times New Roman" panose="02020603050405020304" pitchFamily="18" charset="0"/>
                <a:cs typeface="Times New Roman" panose="02020603050405020304" pitchFamily="18" charset="0"/>
              </a:rPr>
              <a:t>ΔSI</a:t>
            </a:r>
            <a:r>
              <a:rPr lang="zh-CN" altLang="en-US" sz="2000" dirty="0">
                <a:latin typeface="Times New Roman" panose="02020603050405020304" pitchFamily="18" charset="0"/>
                <a:cs typeface="Times New Roman" panose="02020603050405020304" pitchFamily="18" charset="0"/>
              </a:rPr>
              <a:t>）分别为</a:t>
            </a:r>
            <a:r>
              <a:rPr lang="en-US" altLang="zh-CN" sz="2000" dirty="0">
                <a:latin typeface="Times New Roman" panose="02020603050405020304" pitchFamily="18" charset="0"/>
                <a:cs typeface="Times New Roman" panose="02020603050405020304" pitchFamily="18" charset="0"/>
              </a:rPr>
              <a:t>-69.2</a:t>
            </a:r>
            <a:r>
              <a:rPr lang="zh-CN" altLang="en-US" sz="2000" dirty="0">
                <a:latin typeface="Times New Roman" panose="02020603050405020304" pitchFamily="18" charset="0"/>
                <a:cs typeface="Times New Roman" panose="02020603050405020304" pitchFamily="18" charset="0"/>
              </a:rPr>
              <a:t>和</a:t>
            </a:r>
            <a:r>
              <a:rPr lang="en-US" altLang="zh-CN" sz="2000" dirty="0">
                <a:latin typeface="Times New Roman" panose="02020603050405020304" pitchFamily="18" charset="0"/>
                <a:cs typeface="Times New Roman" panose="02020603050405020304" pitchFamily="18" charset="0"/>
              </a:rPr>
              <a:t>-10.7</a:t>
            </a:r>
            <a:r>
              <a:rPr lang="zh-CN" altLang="en-US" sz="2000" dirty="0">
                <a:latin typeface="Times New Roman" panose="02020603050405020304" pitchFamily="18" charset="0"/>
                <a:cs typeface="Times New Roman" panose="02020603050405020304" pitchFamily="18" charset="0"/>
              </a:rPr>
              <a:t>亿吨，表明工业部门的节能减排和工业内部行业转型升级具有一定成效。</a:t>
            </a:r>
            <a:endParaRPr lang="en-US" altLang="zh-CN" sz="2000" dirty="0">
              <a:latin typeface="Times New Roman" panose="02020603050405020304" pitchFamily="18" charset="0"/>
              <a:cs typeface="Times New Roman" panose="02020603050405020304" pitchFamily="18" charset="0"/>
            </a:endParaRPr>
          </a:p>
          <a:p>
            <a:pPr marL="571500" indent="-342900">
              <a:lnSpc>
                <a:spcPct val="150000"/>
              </a:lnSpc>
              <a:buClr>
                <a:srgbClr val="0070C0"/>
              </a:buClr>
              <a:buFont typeface="Wingdings" panose="05000000000000000000" pitchFamily="2" charset="2"/>
              <a:buChar char="n"/>
              <a:defRPr/>
            </a:pPr>
            <a:r>
              <a:rPr lang="zh-CN" altLang="en-US" sz="2000" dirty="0">
                <a:latin typeface="Times New Roman" panose="02020603050405020304" pitchFamily="18" charset="0"/>
                <a:cs typeface="Times New Roman" panose="02020603050405020304" pitchFamily="18" charset="0"/>
              </a:rPr>
              <a:t>经济发展水平效应（</a:t>
            </a:r>
            <a:r>
              <a:rPr lang="en-US" altLang="zh-CN" sz="2000" dirty="0">
                <a:latin typeface="Times New Roman" panose="02020603050405020304" pitchFamily="18" charset="0"/>
                <a:cs typeface="Times New Roman" panose="02020603050405020304" pitchFamily="18" charset="0"/>
              </a:rPr>
              <a:t>ΔGDP</a:t>
            </a:r>
            <a:r>
              <a:rPr lang="zh-CN" altLang="en-US" sz="2000" dirty="0">
                <a:latin typeface="Times New Roman" panose="02020603050405020304" pitchFamily="18" charset="0"/>
                <a:cs typeface="Times New Roman" panose="02020603050405020304" pitchFamily="18" charset="0"/>
              </a:rPr>
              <a:t>）和碳强度效应（</a:t>
            </a:r>
            <a:r>
              <a:rPr lang="en-US" altLang="zh-CN" sz="2000" dirty="0">
                <a:latin typeface="Times New Roman" panose="02020603050405020304" pitchFamily="18" charset="0"/>
                <a:cs typeface="Times New Roman" panose="02020603050405020304" pitchFamily="18" charset="0"/>
              </a:rPr>
              <a:t>ΔCI</a:t>
            </a:r>
            <a:r>
              <a:rPr lang="zh-CN" altLang="en-US" sz="2000" dirty="0">
                <a:latin typeface="Times New Roman" panose="02020603050405020304" pitchFamily="18" charset="0"/>
                <a:cs typeface="Times New Roman" panose="02020603050405020304" pitchFamily="18" charset="0"/>
              </a:rPr>
              <a:t>）分别为</a:t>
            </a:r>
            <a:r>
              <a:rPr lang="en-US" altLang="zh-CN" sz="2000" dirty="0">
                <a:latin typeface="Times New Roman" panose="02020603050405020304" pitchFamily="18" charset="0"/>
                <a:cs typeface="Times New Roman" panose="02020603050405020304" pitchFamily="18" charset="0"/>
              </a:rPr>
              <a:t>130.0</a:t>
            </a:r>
            <a:r>
              <a:rPr lang="zh-CN" altLang="en-US" sz="2000" dirty="0">
                <a:latin typeface="Times New Roman" panose="02020603050405020304" pitchFamily="18" charset="0"/>
                <a:cs typeface="Times New Roman" panose="02020603050405020304" pitchFamily="18" charset="0"/>
              </a:rPr>
              <a:t>和</a:t>
            </a:r>
            <a:r>
              <a:rPr lang="en-US" altLang="zh-CN" sz="2000" dirty="0">
                <a:latin typeface="Times New Roman" panose="02020603050405020304" pitchFamily="18" charset="0"/>
                <a:cs typeface="Times New Roman" panose="02020603050405020304" pitchFamily="18" charset="0"/>
              </a:rPr>
              <a:t>0.9</a:t>
            </a:r>
            <a:r>
              <a:rPr lang="zh-CN" altLang="en-US" sz="2000" dirty="0">
                <a:latin typeface="Times New Roman" panose="02020603050405020304" pitchFamily="18" charset="0"/>
                <a:cs typeface="Times New Roman" panose="02020603050405020304" pitchFamily="18" charset="0"/>
              </a:rPr>
              <a:t>亿吨，表明工业部门能源结构调整有待加强。</a:t>
            </a:r>
          </a:p>
        </p:txBody>
      </p:sp>
      <p:pic>
        <p:nvPicPr>
          <p:cNvPr id="6" name="图片 5">
            <a:extLst>
              <a:ext uri="{FF2B5EF4-FFF2-40B4-BE49-F238E27FC236}">
                <a16:creationId xmlns:a16="http://schemas.microsoft.com/office/drawing/2014/main" id="{5876FB4E-2815-CD41-026C-9AABD5C6F36F}"/>
              </a:ext>
            </a:extLst>
          </p:cNvPr>
          <p:cNvPicPr/>
          <p:nvPr/>
        </p:nvPicPr>
        <p:blipFill rotWithShape="1">
          <a:blip r:embed="rId2" cstate="print">
            <a:extLst>
              <a:ext uri="{28A0092B-C50C-407E-A947-70E740481C1C}">
                <a14:useLocalDpi xmlns:a14="http://schemas.microsoft.com/office/drawing/2010/main" val="0"/>
              </a:ext>
            </a:extLst>
          </a:blip>
          <a:srcRect r="4437"/>
          <a:stretch/>
        </p:blipFill>
        <p:spPr bwMode="auto">
          <a:xfrm>
            <a:off x="5568239" y="1923769"/>
            <a:ext cx="5738857" cy="3850712"/>
          </a:xfrm>
          <a:prstGeom prst="rect">
            <a:avLst/>
          </a:prstGeom>
          <a:noFill/>
          <a:ln>
            <a:noFill/>
          </a:ln>
        </p:spPr>
      </p:pic>
      <p:sp>
        <p:nvSpPr>
          <p:cNvPr id="7" name="文本框 6">
            <a:extLst>
              <a:ext uri="{FF2B5EF4-FFF2-40B4-BE49-F238E27FC236}">
                <a16:creationId xmlns:a16="http://schemas.microsoft.com/office/drawing/2014/main" id="{AFD89AB7-54F0-5DB0-93C2-3F7CE3B02106}"/>
              </a:ext>
            </a:extLst>
          </p:cNvPr>
          <p:cNvSpPr txBox="1"/>
          <p:nvPr/>
        </p:nvSpPr>
        <p:spPr>
          <a:xfrm>
            <a:off x="744012" y="1187461"/>
            <a:ext cx="1582484" cy="369332"/>
          </a:xfrm>
          <a:prstGeom prst="rect">
            <a:avLst/>
          </a:prstGeom>
          <a:noFill/>
        </p:spPr>
        <p:txBody>
          <a:bodyPr wrap="none" rtlCol="0">
            <a:spAutoFit/>
          </a:bodyPr>
          <a:lstStyle/>
          <a:p>
            <a:r>
              <a:rPr lang="en-US" altLang="zh-CN" b="1" dirty="0">
                <a:solidFill>
                  <a:srgbClr val="FF0000"/>
                </a:solidFill>
                <a:latin typeface="黑体" panose="02010609060101010101" pitchFamily="49" charset="-122"/>
                <a:ea typeface="黑体" panose="02010609060101010101" pitchFamily="49" charset="-122"/>
              </a:rPr>
              <a:t>LMDI</a:t>
            </a:r>
            <a:r>
              <a:rPr lang="zh-CN" altLang="en-US" b="1" dirty="0">
                <a:solidFill>
                  <a:srgbClr val="FF0000"/>
                </a:solidFill>
                <a:latin typeface="黑体" panose="02010609060101010101" pitchFamily="49" charset="-122"/>
                <a:ea typeface="黑体" panose="02010609060101010101" pitchFamily="49" charset="-122"/>
              </a:rPr>
              <a:t>分解结果</a:t>
            </a:r>
          </a:p>
        </p:txBody>
      </p:sp>
    </p:spTree>
    <p:extLst>
      <p:ext uri="{BB962C8B-B14F-4D97-AF65-F5344CB8AC3E}">
        <p14:creationId xmlns:p14="http://schemas.microsoft.com/office/powerpoint/2010/main" val="685710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75A3B2-AAA8-0B94-FA5E-FD2DC80A89F5}"/>
              </a:ext>
            </a:extLst>
          </p:cNvPr>
          <p:cNvSpPr>
            <a:spLocks noGrp="1"/>
          </p:cNvSpPr>
          <p:nvPr>
            <p:ph type="title"/>
          </p:nvPr>
        </p:nvSpPr>
        <p:spPr/>
        <p:txBody>
          <a:bodyPr/>
          <a:lstStyle/>
          <a:p>
            <a:r>
              <a:rPr lang="zh-CN" altLang="en-US" dirty="0"/>
              <a:t>对策建议</a:t>
            </a:r>
          </a:p>
        </p:txBody>
      </p:sp>
      <p:sp>
        <p:nvSpPr>
          <p:cNvPr id="4" name="内容占位符 2">
            <a:extLst>
              <a:ext uri="{FF2B5EF4-FFF2-40B4-BE49-F238E27FC236}">
                <a16:creationId xmlns:a16="http://schemas.microsoft.com/office/drawing/2014/main" id="{BD312CCC-B5AC-3CA6-A11F-44CB9FA71BBA}"/>
              </a:ext>
            </a:extLst>
          </p:cNvPr>
          <p:cNvSpPr>
            <a:spLocks noGrp="1"/>
          </p:cNvSpPr>
          <p:nvPr>
            <p:ph idx="1"/>
          </p:nvPr>
        </p:nvSpPr>
        <p:spPr>
          <a:xfrm>
            <a:off x="496529" y="1300447"/>
            <a:ext cx="10741742" cy="4257105"/>
          </a:xfrm>
        </p:spPr>
        <p:txBody>
          <a:bodyPr>
            <a:noAutofit/>
          </a:bodyPr>
          <a:lstStyle/>
          <a:p>
            <a:pPr marL="0" indent="0">
              <a:lnSpc>
                <a:spcPct val="150000"/>
              </a:lnSpc>
              <a:buClr>
                <a:srgbClr val="0070C0"/>
              </a:buClr>
              <a:buNone/>
              <a:defRPr/>
            </a:pPr>
            <a:endParaRPr lang="en-US" altLang="zh-CN" sz="2000" dirty="0">
              <a:latin typeface="+mn-ea"/>
            </a:endParaRPr>
          </a:p>
          <a:p>
            <a:pPr marL="571500" indent="-342900">
              <a:lnSpc>
                <a:spcPct val="150000"/>
              </a:lnSpc>
              <a:buClr>
                <a:schemeClr val="tx1"/>
              </a:buClr>
              <a:buFont typeface="Wingdings" panose="05000000000000000000" pitchFamily="2" charset="2"/>
              <a:buChar char="Ø"/>
              <a:defRPr/>
            </a:pPr>
            <a:r>
              <a:rPr lang="zh-CN" altLang="en-US" sz="2000" dirty="0">
                <a:latin typeface="宋体" panose="02010600030101010101" pitchFamily="2" charset="-122"/>
              </a:rPr>
              <a:t>转变工业发展方式，持续支持经济保持健康稳定发展。</a:t>
            </a:r>
            <a:endParaRPr lang="en-US" altLang="zh-CN" sz="2000" dirty="0">
              <a:latin typeface="宋体" panose="02010600030101010101" pitchFamily="2" charset="-122"/>
            </a:endParaRPr>
          </a:p>
          <a:p>
            <a:pPr indent="0">
              <a:lnSpc>
                <a:spcPct val="150000"/>
              </a:lnSpc>
              <a:buClr>
                <a:srgbClr val="0070C0"/>
              </a:buClr>
              <a:buNone/>
              <a:defRPr/>
            </a:pPr>
            <a:r>
              <a:rPr lang="zh-CN" altLang="en-US" sz="2000" dirty="0">
                <a:latin typeface="宋体" panose="02010600030101010101" pitchFamily="2" charset="-122"/>
              </a:rPr>
              <a:t>（</a:t>
            </a:r>
            <a:r>
              <a:rPr lang="en-US" altLang="zh-CN" sz="2000" dirty="0">
                <a:latin typeface="宋体" panose="02010600030101010101" pitchFamily="2" charset="-122"/>
              </a:rPr>
              <a:t>1</a:t>
            </a:r>
            <a:r>
              <a:rPr lang="zh-CN" altLang="en-US" sz="2000" dirty="0">
                <a:latin typeface="宋体" panose="02010600030101010101" pitchFamily="2" charset="-122"/>
              </a:rPr>
              <a:t>）不再依赖重工业、工业内部结构转型升级、由技术和创新驱动。</a:t>
            </a:r>
            <a:endParaRPr lang="en-US" altLang="zh-CN" sz="2000" dirty="0">
              <a:latin typeface="宋体" panose="02010600030101010101" pitchFamily="2" charset="-122"/>
            </a:endParaRPr>
          </a:p>
          <a:p>
            <a:pPr indent="0">
              <a:lnSpc>
                <a:spcPct val="150000"/>
              </a:lnSpc>
              <a:buClr>
                <a:srgbClr val="0070C0"/>
              </a:buClr>
              <a:buNone/>
              <a:defRPr/>
            </a:pPr>
            <a:r>
              <a:rPr lang="zh-CN" altLang="en-US" sz="2000" dirty="0">
                <a:latin typeface="宋体" panose="02010600030101010101" pitchFamily="2" charset="-122"/>
              </a:rPr>
              <a:t>（</a:t>
            </a:r>
            <a:r>
              <a:rPr lang="en-US" altLang="zh-CN" sz="2000" dirty="0">
                <a:latin typeface="宋体" panose="02010600030101010101" pitchFamily="2" charset="-122"/>
              </a:rPr>
              <a:t>2</a:t>
            </a:r>
            <a:r>
              <a:rPr lang="zh-CN" altLang="en-US" sz="2000" dirty="0">
                <a:latin typeface="宋体" panose="02010600030101010101" pitchFamily="2" charset="-122"/>
              </a:rPr>
              <a:t>）工业转型升级可以协同降低工业部门能耗强度</a:t>
            </a:r>
            <a:endParaRPr lang="en-US" altLang="zh-CN" sz="2000" dirty="0">
              <a:latin typeface="宋体" panose="02010600030101010101" pitchFamily="2" charset="-122"/>
            </a:endParaRPr>
          </a:p>
          <a:p>
            <a:pPr marL="571500" indent="-342900">
              <a:lnSpc>
                <a:spcPct val="150000"/>
              </a:lnSpc>
              <a:buClr>
                <a:schemeClr val="tx1"/>
              </a:buClr>
              <a:buFont typeface="Wingdings" panose="05000000000000000000" pitchFamily="2" charset="2"/>
              <a:buChar char="Ø"/>
              <a:defRPr/>
            </a:pPr>
            <a:r>
              <a:rPr lang="zh-CN" altLang="en-US" sz="2000" dirty="0">
                <a:latin typeface="宋体" panose="02010600030101010101" pitchFamily="2" charset="-122"/>
              </a:rPr>
              <a:t>继续推进工业电气化</a:t>
            </a:r>
            <a:endParaRPr lang="en-US" altLang="zh-CN" sz="2000" dirty="0">
              <a:latin typeface="宋体" panose="02010600030101010101" pitchFamily="2" charset="-122"/>
            </a:endParaRPr>
          </a:p>
          <a:p>
            <a:pPr indent="0">
              <a:lnSpc>
                <a:spcPct val="150000"/>
              </a:lnSpc>
              <a:buClr>
                <a:srgbClr val="0070C0"/>
              </a:buClr>
              <a:buNone/>
              <a:defRPr/>
            </a:pPr>
            <a:r>
              <a:rPr lang="zh-CN" altLang="en-US" sz="2000" dirty="0">
                <a:latin typeface="宋体" panose="02010600030101010101" pitchFamily="2" charset="-122"/>
              </a:rPr>
              <a:t>（</a:t>
            </a:r>
            <a:r>
              <a:rPr lang="en-US" altLang="zh-CN" sz="2000" dirty="0">
                <a:latin typeface="宋体" panose="02010600030101010101" pitchFamily="2" charset="-122"/>
              </a:rPr>
              <a:t>1</a:t>
            </a:r>
            <a:r>
              <a:rPr lang="zh-CN" altLang="en-US" sz="2000" dirty="0">
                <a:latin typeface="宋体" panose="02010600030101010101" pitchFamily="2" charset="-122"/>
              </a:rPr>
              <a:t>）继续推进煤改电，工业电锅炉替代工业锅炉和煤窑炉。</a:t>
            </a:r>
            <a:endParaRPr lang="en-US" altLang="zh-CN" sz="2000" dirty="0">
              <a:latin typeface="宋体" panose="02010600030101010101" pitchFamily="2" charset="-122"/>
            </a:endParaRPr>
          </a:p>
          <a:p>
            <a:pPr marL="571500" indent="-342900">
              <a:lnSpc>
                <a:spcPct val="150000"/>
              </a:lnSpc>
              <a:buClr>
                <a:schemeClr val="tx1"/>
              </a:buClr>
              <a:buFont typeface="Wingdings" panose="05000000000000000000" pitchFamily="2" charset="2"/>
              <a:buChar char="Ø"/>
              <a:defRPr/>
            </a:pPr>
            <a:r>
              <a:rPr lang="zh-CN" altLang="en-US" sz="2000" dirty="0">
                <a:latin typeface="宋体" panose="02010600030101010101" pitchFamily="2" charset="-122"/>
              </a:rPr>
              <a:t>加快电力行业低碳转型，鼓励非化石能源发电大规模发展。</a:t>
            </a:r>
            <a:endParaRPr lang="en-US" altLang="zh-CN" sz="2000" dirty="0">
              <a:latin typeface="宋体" panose="02010600030101010101" pitchFamily="2" charset="-122"/>
            </a:endParaRPr>
          </a:p>
        </p:txBody>
      </p:sp>
    </p:spTree>
    <p:extLst>
      <p:ext uri="{BB962C8B-B14F-4D97-AF65-F5344CB8AC3E}">
        <p14:creationId xmlns:p14="http://schemas.microsoft.com/office/powerpoint/2010/main" val="1902615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2D51E-1002-C081-2929-99F89A1C6A39}"/>
              </a:ext>
            </a:extLst>
          </p:cNvPr>
          <p:cNvSpPr>
            <a:spLocks noGrp="1"/>
          </p:cNvSpPr>
          <p:nvPr>
            <p:ph type="title"/>
          </p:nvPr>
        </p:nvSpPr>
        <p:spPr/>
        <p:txBody>
          <a:bodyPr/>
          <a:lstStyle/>
          <a:p>
            <a:r>
              <a:rPr lang="zh-CN" altLang="en-US" dirty="0"/>
              <a:t>目录</a:t>
            </a:r>
          </a:p>
        </p:txBody>
      </p:sp>
      <p:sp>
        <p:nvSpPr>
          <p:cNvPr id="3" name="内容占位符 2">
            <a:extLst>
              <a:ext uri="{FF2B5EF4-FFF2-40B4-BE49-F238E27FC236}">
                <a16:creationId xmlns:a16="http://schemas.microsoft.com/office/drawing/2014/main" id="{C121BE93-8C44-CC74-16E3-4CA6643216D2}"/>
              </a:ext>
            </a:extLst>
          </p:cNvPr>
          <p:cNvSpPr>
            <a:spLocks noGrp="1"/>
          </p:cNvSpPr>
          <p:nvPr>
            <p:ph idx="1"/>
          </p:nvPr>
        </p:nvSpPr>
        <p:spPr>
          <a:xfrm>
            <a:off x="838199" y="1692889"/>
            <a:ext cx="7725697" cy="1753317"/>
          </a:xfrm>
        </p:spPr>
        <p:txBody>
          <a:bodyPr/>
          <a:lstStyle/>
          <a:p>
            <a:pPr>
              <a:buFont typeface="Wingdings" panose="05000000000000000000" pitchFamily="2" charset="2"/>
              <a:buChar char="Ø"/>
            </a:pPr>
            <a:r>
              <a:rPr lang="zh-CN" altLang="en-US" dirty="0"/>
              <a:t>工业分行业能源消费情况</a:t>
            </a:r>
            <a:endParaRPr lang="en-US" altLang="zh-CN" dirty="0"/>
          </a:p>
          <a:p>
            <a:pPr>
              <a:buFont typeface="Wingdings" panose="05000000000000000000" pitchFamily="2" charset="2"/>
              <a:buChar char="Ø"/>
            </a:pPr>
            <a:r>
              <a:rPr lang="zh-CN" altLang="en-US" dirty="0"/>
              <a:t>工业分行业碳排放量核算</a:t>
            </a:r>
            <a:endParaRPr lang="en-US" altLang="zh-CN" dirty="0"/>
          </a:p>
          <a:p>
            <a:pPr>
              <a:buFont typeface="Wingdings" panose="05000000000000000000" pitchFamily="2" charset="2"/>
              <a:buChar char="Ø"/>
            </a:pPr>
            <a:r>
              <a:rPr lang="zh-CN" altLang="en-US" dirty="0"/>
              <a:t>工业碳排放影响因素分析</a:t>
            </a:r>
            <a:endParaRPr lang="en-US" altLang="zh-CN" dirty="0"/>
          </a:p>
          <a:p>
            <a:pPr>
              <a:buFont typeface="Wingdings" panose="05000000000000000000" pitchFamily="2" charset="2"/>
              <a:buChar char="Ø"/>
            </a:pPr>
            <a:endParaRPr lang="zh-CN" altLang="en-US" dirty="0"/>
          </a:p>
        </p:txBody>
      </p:sp>
    </p:spTree>
    <p:extLst>
      <p:ext uri="{BB962C8B-B14F-4D97-AF65-F5344CB8AC3E}">
        <p14:creationId xmlns:p14="http://schemas.microsoft.com/office/powerpoint/2010/main" val="131695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A1823-58E5-CC79-07CF-1D82F2534451}"/>
              </a:ext>
            </a:extLst>
          </p:cNvPr>
          <p:cNvSpPr>
            <a:spLocks noGrp="1"/>
          </p:cNvSpPr>
          <p:nvPr>
            <p:ph type="title"/>
          </p:nvPr>
        </p:nvSpPr>
        <p:spPr/>
        <p:txBody>
          <a:bodyPr/>
          <a:lstStyle/>
          <a:p>
            <a:r>
              <a:rPr lang="zh-CN" altLang="en-US" dirty="0"/>
              <a:t>工业分行业能源消费情况</a:t>
            </a:r>
            <a:endParaRPr lang="en-US" altLang="zh-CN" dirty="0"/>
          </a:p>
        </p:txBody>
      </p:sp>
      <p:sp>
        <p:nvSpPr>
          <p:cNvPr id="7" name="TextBox 7">
            <a:extLst>
              <a:ext uri="{FF2B5EF4-FFF2-40B4-BE49-F238E27FC236}">
                <a16:creationId xmlns:a16="http://schemas.microsoft.com/office/drawing/2014/main" id="{28E1D776-FBD5-56B2-CB86-A7787E25562B}"/>
              </a:ext>
            </a:extLst>
          </p:cNvPr>
          <p:cNvSpPr txBox="1"/>
          <p:nvPr/>
        </p:nvSpPr>
        <p:spPr>
          <a:xfrm>
            <a:off x="542731" y="4346079"/>
            <a:ext cx="6034867" cy="1405193"/>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工业部门是我国能源消费量的主要来源，</a:t>
            </a:r>
            <a:r>
              <a:rPr lang="en-US" altLang="zh-CN" sz="2000" dirty="0">
                <a:latin typeface="宋体" panose="02010600030101010101" pitchFamily="2" charset="-122"/>
                <a:cs typeface="Arial Unicode MS" pitchFamily="34" charset="-122"/>
              </a:rPr>
              <a:t>2017</a:t>
            </a:r>
            <a:r>
              <a:rPr lang="zh-CN" altLang="en-US" sz="2000" dirty="0">
                <a:latin typeface="宋体" panose="02010600030101010101" pitchFamily="2" charset="-122"/>
                <a:cs typeface="Arial Unicode MS" pitchFamily="34" charset="-122"/>
              </a:rPr>
              <a:t>年工业能源消费量为</a:t>
            </a:r>
            <a:r>
              <a:rPr lang="en-US" altLang="zh-CN" sz="2000" dirty="0">
                <a:latin typeface="宋体" panose="02010600030101010101" pitchFamily="2" charset="-122"/>
                <a:cs typeface="Arial Unicode MS" pitchFamily="34" charset="-122"/>
              </a:rPr>
              <a:t>29.5</a:t>
            </a:r>
            <a:r>
              <a:rPr lang="zh-CN" altLang="en-US" sz="2000" dirty="0">
                <a:latin typeface="宋体" panose="02010600030101010101" pitchFamily="2" charset="-122"/>
                <a:cs typeface="Arial Unicode MS" pitchFamily="34" charset="-122"/>
              </a:rPr>
              <a:t>亿吨标煤，全国能源消费量比重为</a:t>
            </a:r>
            <a:r>
              <a:rPr lang="en-US" altLang="zh-CN" sz="2000" dirty="0">
                <a:latin typeface="宋体" panose="02010600030101010101" pitchFamily="2" charset="-122"/>
                <a:cs typeface="Arial Unicode MS" pitchFamily="34" charset="-122"/>
              </a:rPr>
              <a:t>65.7%</a:t>
            </a:r>
            <a:r>
              <a:rPr lang="zh-CN" altLang="en-US" sz="2000" dirty="0">
                <a:latin typeface="宋体" panose="02010600030101010101" pitchFamily="2" charset="-122"/>
                <a:cs typeface="Arial Unicode MS" pitchFamily="34" charset="-122"/>
              </a:rPr>
              <a:t>。</a:t>
            </a:r>
            <a:endParaRPr lang="en-US" altLang="zh-CN" sz="2000" dirty="0">
              <a:latin typeface="宋体" panose="02010600030101010101" pitchFamily="2" charset="-122"/>
              <a:cs typeface="Arial Unicode MS" pitchFamily="34" charset="-122"/>
            </a:endParaRPr>
          </a:p>
        </p:txBody>
      </p:sp>
      <p:pic>
        <p:nvPicPr>
          <p:cNvPr id="8" name="图片 7">
            <a:extLst>
              <a:ext uri="{FF2B5EF4-FFF2-40B4-BE49-F238E27FC236}">
                <a16:creationId xmlns:a16="http://schemas.microsoft.com/office/drawing/2014/main" id="{23F1D3F7-E7BD-BF24-80A6-E24DAFCA463A}"/>
              </a:ext>
            </a:extLst>
          </p:cNvPr>
          <p:cNvPicPr/>
          <p:nvPr/>
        </p:nvPicPr>
        <p:blipFill rotWithShape="1">
          <a:blip r:embed="rId2" cstate="print">
            <a:extLst>
              <a:ext uri="{28A0092B-C50C-407E-A947-70E740481C1C}">
                <a14:useLocalDpi xmlns:a14="http://schemas.microsoft.com/office/drawing/2010/main" val="0"/>
              </a:ext>
            </a:extLst>
          </a:blip>
          <a:srcRect l="6144" t="8183" r="1506" b="8200"/>
          <a:stretch/>
        </p:blipFill>
        <p:spPr bwMode="auto">
          <a:xfrm>
            <a:off x="542731" y="1062318"/>
            <a:ext cx="4752528" cy="2885633"/>
          </a:xfrm>
          <a:prstGeom prst="rect">
            <a:avLst/>
          </a:prstGeom>
          <a:noFill/>
          <a:ln>
            <a:noFill/>
          </a:ln>
          <a:extLst>
            <a:ext uri="{53640926-AAD7-44D8-BBD7-CCE9431645EC}">
              <a14:shadowObscured xmlns:a14="http://schemas.microsoft.com/office/drawing/2010/main"/>
            </a:ext>
          </a:extLst>
        </p:spPr>
      </p:pic>
      <p:pic>
        <p:nvPicPr>
          <p:cNvPr id="9" name="图片 8">
            <a:extLst>
              <a:ext uri="{FF2B5EF4-FFF2-40B4-BE49-F238E27FC236}">
                <a16:creationId xmlns:a16="http://schemas.microsoft.com/office/drawing/2014/main" id="{C16EF96A-F33E-7B0D-CDA7-23E48E414BD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1947" y="3429000"/>
            <a:ext cx="4278700" cy="2885634"/>
          </a:xfrm>
          <a:prstGeom prst="rect">
            <a:avLst/>
          </a:prstGeom>
          <a:noFill/>
          <a:ln>
            <a:noFill/>
          </a:ln>
        </p:spPr>
      </p:pic>
      <p:sp>
        <p:nvSpPr>
          <p:cNvPr id="10" name="TextBox 7">
            <a:extLst>
              <a:ext uri="{FF2B5EF4-FFF2-40B4-BE49-F238E27FC236}">
                <a16:creationId xmlns:a16="http://schemas.microsoft.com/office/drawing/2014/main" id="{EFF5837E-2095-9C0A-F139-436E05C71E24}"/>
              </a:ext>
            </a:extLst>
          </p:cNvPr>
          <p:cNvSpPr txBox="1"/>
          <p:nvPr/>
        </p:nvSpPr>
        <p:spPr>
          <a:xfrm>
            <a:off x="5746375" y="1170338"/>
            <a:ext cx="6034867" cy="1866858"/>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我国拥有独立完整的现代化工业体系，有</a:t>
            </a:r>
            <a:r>
              <a:rPr lang="en-US" altLang="zh-CN" sz="2000" dirty="0">
                <a:latin typeface="宋体" panose="02010600030101010101" pitchFamily="2" charset="-122"/>
                <a:cs typeface="Arial Unicode MS" pitchFamily="34" charset="-122"/>
              </a:rPr>
              <a:t>41</a:t>
            </a:r>
            <a:r>
              <a:rPr lang="zh-CN" altLang="en-US" sz="2000" dirty="0">
                <a:latin typeface="宋体" panose="02010600030101010101" pitchFamily="2" charset="-122"/>
                <a:cs typeface="Arial Unicode MS" pitchFamily="34" charset="-122"/>
              </a:rPr>
              <a:t>个工业大类、</a:t>
            </a:r>
            <a:r>
              <a:rPr lang="en-US" altLang="zh-CN" sz="2000" dirty="0">
                <a:latin typeface="宋体" panose="02010600030101010101" pitchFamily="2" charset="-122"/>
                <a:cs typeface="Arial Unicode MS" pitchFamily="34" charset="-122"/>
              </a:rPr>
              <a:t>201</a:t>
            </a:r>
            <a:r>
              <a:rPr lang="zh-CN" altLang="en-US" sz="2000" dirty="0">
                <a:latin typeface="宋体" panose="02010600030101010101" pitchFamily="2" charset="-122"/>
                <a:cs typeface="Arial Unicode MS" pitchFamily="34" charset="-122"/>
              </a:rPr>
              <a:t>个中类、</a:t>
            </a:r>
            <a:r>
              <a:rPr lang="en-US" altLang="zh-CN" sz="2000" dirty="0">
                <a:latin typeface="宋体" panose="02010600030101010101" pitchFamily="2" charset="-122"/>
                <a:cs typeface="Arial Unicode MS" pitchFamily="34" charset="-122"/>
              </a:rPr>
              <a:t>581</a:t>
            </a:r>
            <a:r>
              <a:rPr lang="zh-CN" altLang="en-US" sz="2000" dirty="0">
                <a:latin typeface="宋体" panose="02010600030101010101" pitchFamily="2" charset="-122"/>
                <a:cs typeface="Arial Unicode MS" pitchFamily="34" charset="-122"/>
              </a:rPr>
              <a:t>个小类。</a:t>
            </a:r>
            <a:endParaRPr lang="en-US" altLang="zh-CN" sz="2000" dirty="0">
              <a:latin typeface="宋体" panose="02010600030101010101" pitchFamily="2" charset="-122"/>
              <a:cs typeface="Arial Unicode MS" pitchFamily="34" charset="-122"/>
            </a:endParaRPr>
          </a:p>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工业增加值占国内生产总值的比重长期</a:t>
            </a:r>
            <a:r>
              <a:rPr lang="en-US" altLang="zh-CN" sz="2000" dirty="0">
                <a:latin typeface="宋体" panose="02010600030101010101" pitchFamily="2" charset="-122"/>
                <a:cs typeface="Arial Unicode MS" pitchFamily="34" charset="-122"/>
              </a:rPr>
              <a:t>40%</a:t>
            </a:r>
            <a:r>
              <a:rPr lang="zh-CN" altLang="en-US" sz="2000" dirty="0">
                <a:latin typeface="宋体" panose="02010600030101010101" pitchFamily="2" charset="-122"/>
                <a:cs typeface="Arial Unicode MS" pitchFamily="34" charset="-122"/>
              </a:rPr>
              <a:t>左右波动，到</a:t>
            </a:r>
            <a:r>
              <a:rPr lang="en-US" altLang="zh-CN" sz="2000" dirty="0">
                <a:latin typeface="宋体" panose="02010600030101010101" pitchFamily="2" charset="-122"/>
                <a:cs typeface="Arial Unicode MS" pitchFamily="34" charset="-122"/>
              </a:rPr>
              <a:t>2018</a:t>
            </a:r>
            <a:r>
              <a:rPr lang="zh-CN" altLang="en-US" sz="2000" dirty="0">
                <a:latin typeface="宋体" panose="02010600030101010101" pitchFamily="2" charset="-122"/>
                <a:cs typeface="Arial Unicode MS" pitchFamily="34" charset="-122"/>
              </a:rPr>
              <a:t>年降低至</a:t>
            </a:r>
            <a:r>
              <a:rPr lang="en-US" altLang="zh-CN" sz="2000" dirty="0">
                <a:latin typeface="宋体" panose="02010600030101010101" pitchFamily="2" charset="-122"/>
                <a:cs typeface="Arial Unicode MS" pitchFamily="34" charset="-122"/>
              </a:rPr>
              <a:t>33.9%</a:t>
            </a:r>
            <a:r>
              <a:rPr lang="zh-CN" altLang="en-US" sz="2000" dirty="0">
                <a:latin typeface="宋体" panose="02010600030101010101" pitchFamily="2" charset="-122"/>
                <a:cs typeface="Arial Unicode MS" pitchFamily="34" charset="-122"/>
              </a:rPr>
              <a:t>。</a:t>
            </a:r>
            <a:endParaRPr lang="en-US" altLang="zh-CN" sz="2000" dirty="0">
              <a:latin typeface="宋体" panose="02010600030101010101" pitchFamily="2" charset="-122"/>
              <a:cs typeface="Arial Unicode MS" pitchFamily="34" charset="-122"/>
            </a:endParaRPr>
          </a:p>
        </p:txBody>
      </p:sp>
      <p:sp>
        <p:nvSpPr>
          <p:cNvPr id="3" name="箭头: 左 2">
            <a:extLst>
              <a:ext uri="{FF2B5EF4-FFF2-40B4-BE49-F238E27FC236}">
                <a16:creationId xmlns:a16="http://schemas.microsoft.com/office/drawing/2014/main" id="{74CABCAA-BF38-0359-0050-5625DDBC6098}"/>
              </a:ext>
            </a:extLst>
          </p:cNvPr>
          <p:cNvSpPr/>
          <p:nvPr/>
        </p:nvSpPr>
        <p:spPr>
          <a:xfrm>
            <a:off x="5463991" y="2080892"/>
            <a:ext cx="564767" cy="2584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箭头: 左 11">
            <a:extLst>
              <a:ext uri="{FF2B5EF4-FFF2-40B4-BE49-F238E27FC236}">
                <a16:creationId xmlns:a16="http://schemas.microsoft.com/office/drawing/2014/main" id="{CDC32B0C-3327-87A1-A621-636218D05F9C}"/>
              </a:ext>
            </a:extLst>
          </p:cNvPr>
          <p:cNvSpPr/>
          <p:nvPr/>
        </p:nvSpPr>
        <p:spPr>
          <a:xfrm rot="10800000">
            <a:off x="6707389" y="4742609"/>
            <a:ext cx="564767" cy="2584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3594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2D51E-1002-C081-2929-99F89A1C6A39}"/>
              </a:ext>
            </a:extLst>
          </p:cNvPr>
          <p:cNvSpPr>
            <a:spLocks noGrp="1"/>
          </p:cNvSpPr>
          <p:nvPr>
            <p:ph type="title"/>
          </p:nvPr>
        </p:nvSpPr>
        <p:spPr/>
        <p:txBody>
          <a:bodyPr/>
          <a:lstStyle/>
          <a:p>
            <a:r>
              <a:rPr lang="zh-CN" altLang="en-US" dirty="0"/>
              <a:t>工业部门发展情况</a:t>
            </a:r>
          </a:p>
        </p:txBody>
      </p:sp>
      <p:pic>
        <p:nvPicPr>
          <p:cNvPr id="6" name="图片 5">
            <a:extLst>
              <a:ext uri="{FF2B5EF4-FFF2-40B4-BE49-F238E27FC236}">
                <a16:creationId xmlns:a16="http://schemas.microsoft.com/office/drawing/2014/main" id="{28166FB3-DCD8-9019-9AAF-D6940E6F12D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161" y="1062318"/>
            <a:ext cx="5057290" cy="5801869"/>
          </a:xfrm>
          <a:prstGeom prst="rect">
            <a:avLst/>
          </a:prstGeom>
          <a:noFill/>
          <a:ln>
            <a:noFill/>
          </a:ln>
        </p:spPr>
      </p:pic>
      <p:sp>
        <p:nvSpPr>
          <p:cNvPr id="7" name="TextBox 7">
            <a:extLst>
              <a:ext uri="{FF2B5EF4-FFF2-40B4-BE49-F238E27FC236}">
                <a16:creationId xmlns:a16="http://schemas.microsoft.com/office/drawing/2014/main" id="{DCE190EB-063C-D8D7-3087-369CC95DA353}"/>
              </a:ext>
            </a:extLst>
          </p:cNvPr>
          <p:cNvSpPr txBox="1"/>
          <p:nvPr/>
        </p:nvSpPr>
        <p:spPr>
          <a:xfrm>
            <a:off x="5301543" y="2013790"/>
            <a:ext cx="6034867" cy="3251852"/>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不同工业分行业能源消费差异大。</a:t>
            </a:r>
            <a:endParaRPr lang="en-US" altLang="zh-CN" sz="2000" dirty="0">
              <a:latin typeface="宋体" panose="02010600030101010101" pitchFamily="2" charset="-122"/>
              <a:cs typeface="Arial Unicode MS" pitchFamily="34" charset="-122"/>
            </a:endParaRPr>
          </a:p>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六大高耗能行业是工业部门的主要耗能行业。</a:t>
            </a:r>
            <a:r>
              <a:rPr lang="en-US" altLang="zh-CN" sz="2000" dirty="0">
                <a:latin typeface="宋体" panose="02010600030101010101" pitchFamily="2" charset="-122"/>
                <a:cs typeface="Arial Unicode MS" pitchFamily="34" charset="-122"/>
              </a:rPr>
              <a:t>2017</a:t>
            </a:r>
            <a:r>
              <a:rPr lang="zh-CN" altLang="en-US" sz="2000" dirty="0">
                <a:latin typeface="宋体" panose="02010600030101010101" pitchFamily="2" charset="-122"/>
                <a:cs typeface="Arial Unicode MS" pitchFamily="34" charset="-122"/>
              </a:rPr>
              <a:t>年黑色金属冶炼和压延加工业、化学原料和化学制品制造业、非金属矿物制品业、电力热力生产和供应业、石油加工炼焦和核燃料加工业、有色金属冶炼和压延加工业，六者加总占工业能源消费量的</a:t>
            </a:r>
            <a:r>
              <a:rPr lang="en-US" altLang="zh-CN" sz="2000" dirty="0">
                <a:latin typeface="宋体" panose="02010600030101010101" pitchFamily="2" charset="-122"/>
                <a:cs typeface="Arial Unicode MS" pitchFamily="34" charset="-122"/>
              </a:rPr>
              <a:t>74.1%</a:t>
            </a:r>
            <a:r>
              <a:rPr lang="zh-CN" altLang="en-US" sz="2000" dirty="0">
                <a:latin typeface="宋体" panose="02010600030101010101" pitchFamily="2" charset="-122"/>
                <a:cs typeface="Arial Unicode MS" pitchFamily="34" charset="-122"/>
              </a:rPr>
              <a:t>。</a:t>
            </a:r>
            <a:endParaRPr lang="en-US" altLang="zh-CN" sz="2000" dirty="0">
              <a:latin typeface="宋体" panose="02010600030101010101" pitchFamily="2" charset="-122"/>
              <a:cs typeface="Arial Unicode MS" pitchFamily="34" charset="-122"/>
            </a:endParaRPr>
          </a:p>
        </p:txBody>
      </p:sp>
    </p:spTree>
    <p:extLst>
      <p:ext uri="{BB962C8B-B14F-4D97-AF65-F5344CB8AC3E}">
        <p14:creationId xmlns:p14="http://schemas.microsoft.com/office/powerpoint/2010/main" val="960649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D0D1AA-A858-C4C1-7743-78CEC87AE5A6}"/>
              </a:ext>
            </a:extLst>
          </p:cNvPr>
          <p:cNvSpPr>
            <a:spLocks noGrp="1"/>
          </p:cNvSpPr>
          <p:nvPr>
            <p:ph type="title"/>
          </p:nvPr>
        </p:nvSpPr>
        <p:spPr/>
        <p:txBody>
          <a:bodyPr/>
          <a:lstStyle/>
          <a:p>
            <a:r>
              <a:rPr lang="zh-CN" altLang="en-US" dirty="0"/>
              <a:t>工业分行业终端能源消费量</a:t>
            </a:r>
            <a:r>
              <a:rPr lang="en-US" altLang="zh-CN" dirty="0"/>
              <a:t>(</a:t>
            </a:r>
            <a:r>
              <a:rPr lang="zh-CN" altLang="en-US" dirty="0"/>
              <a:t>实物量</a:t>
            </a:r>
            <a:r>
              <a:rPr lang="en-US" altLang="zh-CN" dirty="0"/>
              <a:t>)-2019</a:t>
            </a:r>
            <a:endParaRPr lang="zh-CN" altLang="en-US" dirty="0"/>
          </a:p>
        </p:txBody>
      </p:sp>
      <p:pic>
        <p:nvPicPr>
          <p:cNvPr id="5" name="图片 4">
            <a:extLst>
              <a:ext uri="{FF2B5EF4-FFF2-40B4-BE49-F238E27FC236}">
                <a16:creationId xmlns:a16="http://schemas.microsoft.com/office/drawing/2014/main" id="{ACBF48DD-4432-7F3F-48F6-A4D6146EED7D}"/>
              </a:ext>
            </a:extLst>
          </p:cNvPr>
          <p:cNvPicPr>
            <a:picLocks noChangeAspect="1"/>
          </p:cNvPicPr>
          <p:nvPr/>
        </p:nvPicPr>
        <p:blipFill>
          <a:blip r:embed="rId2"/>
          <a:stretch>
            <a:fillRect/>
          </a:stretch>
        </p:blipFill>
        <p:spPr>
          <a:xfrm>
            <a:off x="78658" y="1062318"/>
            <a:ext cx="12113342" cy="5318378"/>
          </a:xfrm>
          <a:prstGeom prst="rect">
            <a:avLst/>
          </a:prstGeom>
        </p:spPr>
      </p:pic>
    </p:spTree>
    <p:extLst>
      <p:ext uri="{BB962C8B-B14F-4D97-AF65-F5344CB8AC3E}">
        <p14:creationId xmlns:p14="http://schemas.microsoft.com/office/powerpoint/2010/main" val="2246919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2D51E-1002-C081-2929-99F89A1C6A39}"/>
              </a:ext>
            </a:extLst>
          </p:cNvPr>
          <p:cNvSpPr>
            <a:spLocks noGrp="1"/>
          </p:cNvSpPr>
          <p:nvPr>
            <p:ph type="title"/>
          </p:nvPr>
        </p:nvSpPr>
        <p:spPr/>
        <p:txBody>
          <a:bodyPr/>
          <a:lstStyle/>
          <a:p>
            <a:pPr>
              <a:buFont typeface="Wingdings" panose="05000000000000000000" pitchFamily="2" charset="2"/>
              <a:buChar char="Ø"/>
            </a:pPr>
            <a:r>
              <a:rPr lang="zh-CN" altLang="en-US" dirty="0"/>
              <a:t>工业分行业碳排放量核算</a:t>
            </a:r>
            <a:endParaRPr lang="en-US" altLang="zh-CN" dirty="0"/>
          </a:p>
        </p:txBody>
      </p:sp>
      <p:sp>
        <p:nvSpPr>
          <p:cNvPr id="3" name="内容占位符 2">
            <a:extLst>
              <a:ext uri="{FF2B5EF4-FFF2-40B4-BE49-F238E27FC236}">
                <a16:creationId xmlns:a16="http://schemas.microsoft.com/office/drawing/2014/main" id="{C121BE93-8C44-CC74-16E3-4CA6643216D2}"/>
              </a:ext>
            </a:extLst>
          </p:cNvPr>
          <p:cNvSpPr>
            <a:spLocks noGrp="1"/>
          </p:cNvSpPr>
          <p:nvPr>
            <p:ph idx="1"/>
          </p:nvPr>
        </p:nvSpPr>
        <p:spPr>
          <a:xfrm>
            <a:off x="741202" y="1260521"/>
            <a:ext cx="10515600" cy="1639995"/>
          </a:xfrm>
        </p:spPr>
        <p:txBody>
          <a:bodyPr/>
          <a:lstStyle/>
          <a:p>
            <a:pPr>
              <a:lnSpc>
                <a:spcPct val="100000"/>
              </a:lnSpc>
              <a:buFont typeface="Wingdings" panose="05000000000000000000" pitchFamily="2" charset="2"/>
              <a:buChar char="Ø"/>
            </a:pPr>
            <a:r>
              <a:rPr lang="zh-CN" altLang="en-US" dirty="0"/>
              <a:t>部门行业碳排放包括直接碳排放和间接碳排放，直接碳排放指行业直接消费的化石能源燃烧产生的碳排放，间接碳排放指行业消费电力和热力间接产生的碳排放。</a:t>
            </a:r>
          </a:p>
          <a:p>
            <a:pPr>
              <a:buFont typeface="Wingdings" panose="05000000000000000000" pitchFamily="2" charset="2"/>
              <a:buChar char="Ø"/>
            </a:pPr>
            <a:endParaRPr lang="en-US" altLang="zh-CN" dirty="0"/>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CCEE89CE-BA27-7DE5-9551-36A97FB09EB4}"/>
                  </a:ext>
                </a:extLst>
              </p:cNvPr>
              <p:cNvSpPr/>
              <p:nvPr/>
            </p:nvSpPr>
            <p:spPr>
              <a:xfrm>
                <a:off x="3575781" y="2637868"/>
                <a:ext cx="4341188" cy="837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000" i="1">
                          <a:latin typeface="Cambria Math" panose="02040503050406030204" pitchFamily="18" charset="0"/>
                        </a:rPr>
                        <m:t>𝐶𝐸</m:t>
                      </m:r>
                      <m:r>
                        <a:rPr lang="en-US" altLang="zh-CN" sz="2000" i="1">
                          <a:latin typeface="Cambria Math" panose="02040503050406030204" pitchFamily="18" charset="0"/>
                        </a:rPr>
                        <m:t>=</m:t>
                      </m:r>
                      <m:nary>
                        <m:naryPr>
                          <m:chr m:val="∑"/>
                          <m:limLoc m:val="undOvr"/>
                          <m:subHide m:val="on"/>
                          <m:supHide m:val="on"/>
                          <m:ctrlPr>
                            <a:rPr lang="zh-CN" altLang="zh-CN" sz="2000" i="1">
                              <a:latin typeface="Cambria Math" panose="02040503050406030204" pitchFamily="18" charset="0"/>
                            </a:rPr>
                          </m:ctrlPr>
                        </m:naryPr>
                        <m:sub/>
                        <m:sup/>
                        <m:e>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𝐴𝐷</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𝑁𝐶𝑉</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𝐶𝐶</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𝑂</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f>
                            <m:fPr>
                              <m:ctrlPr>
                                <a:rPr lang="zh-CN" altLang="zh-CN" sz="2000" i="1">
                                  <a:latin typeface="Cambria Math" panose="02040503050406030204" pitchFamily="18" charset="0"/>
                                </a:rPr>
                              </m:ctrlPr>
                            </m:fPr>
                            <m:num>
                              <m:r>
                                <a:rPr lang="en-US" altLang="zh-CN" sz="2000" i="1">
                                  <a:latin typeface="Cambria Math" panose="02040503050406030204" pitchFamily="18" charset="0"/>
                                </a:rPr>
                                <m:t>44</m:t>
                              </m:r>
                            </m:num>
                            <m:den>
                              <m:r>
                                <a:rPr lang="en-US" altLang="zh-CN" sz="2000" i="1">
                                  <a:latin typeface="Cambria Math" panose="02040503050406030204" pitchFamily="18" charset="0"/>
                                </a:rPr>
                                <m:t>12</m:t>
                              </m:r>
                            </m:den>
                          </m:f>
                        </m:e>
                      </m:nary>
                    </m:oMath>
                  </m:oMathPara>
                </a14:m>
                <a:endParaRPr lang="zh-CN" altLang="en-US" sz="2000" dirty="0"/>
              </a:p>
            </p:txBody>
          </p:sp>
        </mc:Choice>
        <mc:Fallback xmlns="">
          <p:sp>
            <p:nvSpPr>
              <p:cNvPr id="4" name="矩形 3">
                <a:extLst>
                  <a:ext uri="{FF2B5EF4-FFF2-40B4-BE49-F238E27FC236}">
                    <a16:creationId xmlns:a16="http://schemas.microsoft.com/office/drawing/2014/main" id="{CCEE89CE-BA27-7DE5-9551-36A97FB09EB4}"/>
                  </a:ext>
                </a:extLst>
              </p:cNvPr>
              <p:cNvSpPr>
                <a:spLocks noRot="1" noChangeAspect="1" noMove="1" noResize="1" noEditPoints="1" noAdjustHandles="1" noChangeArrowheads="1" noChangeShapeType="1" noTextEdit="1"/>
              </p:cNvSpPr>
              <p:nvPr/>
            </p:nvSpPr>
            <p:spPr>
              <a:xfrm>
                <a:off x="3575781" y="2637868"/>
                <a:ext cx="4341188" cy="837665"/>
              </a:xfrm>
              <a:prstGeom prst="rect">
                <a:avLst/>
              </a:prstGeom>
              <a:blipFill>
                <a:blip r:embed="rId3"/>
                <a:stretch>
                  <a:fillRect/>
                </a:stretch>
              </a:blipFill>
            </p:spPr>
            <p:txBody>
              <a:bodyPr/>
              <a:lstStyle/>
              <a:p>
                <a:r>
                  <a:rPr lang="zh-CN" altLang="en-US">
                    <a:noFill/>
                  </a:rPr>
                  <a:t> </a:t>
                </a:r>
              </a:p>
            </p:txBody>
          </p:sp>
        </mc:Fallback>
      </mc:AlternateContent>
      <p:sp>
        <p:nvSpPr>
          <p:cNvPr id="5" name="矩形 4">
            <a:extLst>
              <a:ext uri="{FF2B5EF4-FFF2-40B4-BE49-F238E27FC236}">
                <a16:creationId xmlns:a16="http://schemas.microsoft.com/office/drawing/2014/main" id="{B5CDDBD4-171F-11A9-0282-6040A70CE6D4}"/>
              </a:ext>
            </a:extLst>
          </p:cNvPr>
          <p:cNvSpPr/>
          <p:nvPr/>
        </p:nvSpPr>
        <p:spPr>
          <a:xfrm>
            <a:off x="935199" y="3380153"/>
            <a:ext cx="10321604" cy="698076"/>
          </a:xfrm>
          <a:prstGeom prst="rect">
            <a:avLst/>
          </a:prstGeom>
        </p:spPr>
        <p:txBody>
          <a:bodyPr wrap="square">
            <a:spAutoFit/>
          </a:bodyPr>
          <a:lstStyle/>
          <a:p>
            <a:pPr>
              <a:lnSpc>
                <a:spcPct val="130000"/>
              </a:lnSpc>
            </a:pPr>
            <a:r>
              <a:rPr lang="en-US" altLang="zh-CN" sz="1600" dirty="0">
                <a:latin typeface="Times New Roman" panose="02020603050405020304" pitchFamily="18" charset="0"/>
                <a:cs typeface="Times New Roman" panose="02020603050405020304" pitchFamily="18" charset="0"/>
              </a:rPr>
              <a:t>CE</a:t>
            </a:r>
            <a:r>
              <a:rPr lang="zh-CN" altLang="en-US" sz="1600" dirty="0">
                <a:latin typeface="Times New Roman" panose="02020603050405020304" pitchFamily="18" charset="0"/>
                <a:cs typeface="Times New Roman" panose="02020603050405020304" pitchFamily="18" charset="0"/>
              </a:rPr>
              <a:t>指碳排放量，</a:t>
            </a:r>
            <a:r>
              <a:rPr lang="en-US" altLang="zh-CN" sz="1600" dirty="0">
                <a:latin typeface="Times New Roman" panose="02020603050405020304" pitchFamily="18" charset="0"/>
                <a:cs typeface="Times New Roman" panose="02020603050405020304" pitchFamily="18" charset="0"/>
              </a:rPr>
              <a:t>CO</a:t>
            </a:r>
            <a:r>
              <a:rPr lang="en-US" altLang="zh-CN" sz="1600" baseline="-25000" dirty="0">
                <a:latin typeface="Times New Roman" panose="02020603050405020304" pitchFamily="18" charset="0"/>
                <a:cs typeface="Times New Roman" panose="02020603050405020304" pitchFamily="18" charset="0"/>
              </a:rPr>
              <a:t>2</a:t>
            </a:r>
            <a:r>
              <a:rPr lang="zh-CN" altLang="en-US" sz="1600" dirty="0">
                <a:latin typeface="Times New Roman" panose="02020603050405020304" pitchFamily="18" charset="0"/>
                <a:cs typeface="Times New Roman" panose="02020603050405020304" pitchFamily="18" charset="0"/>
              </a:rPr>
              <a:t>，单位万吨。</a:t>
            </a:r>
            <a:r>
              <a:rPr lang="en-US" altLang="zh-CN" sz="1600" dirty="0" err="1">
                <a:latin typeface="Times New Roman" panose="02020603050405020304" pitchFamily="18" charset="0"/>
                <a:cs typeface="Times New Roman" panose="02020603050405020304" pitchFamily="18" charset="0"/>
              </a:rPr>
              <a:t>AD</a:t>
            </a:r>
            <a:r>
              <a:rPr lang="en-US" altLang="zh-CN" sz="1600" baseline="-25000" dirty="0" err="1">
                <a:latin typeface="Times New Roman" panose="02020603050405020304" pitchFamily="18" charset="0"/>
                <a:cs typeface="Times New Roman" panose="02020603050405020304" pitchFamily="18" charset="0"/>
              </a:rPr>
              <a:t>i</a:t>
            </a:r>
            <a:r>
              <a:rPr lang="zh-CN" altLang="en-US" sz="1600" dirty="0">
                <a:latin typeface="Times New Roman" panose="02020603050405020304" pitchFamily="18" charset="0"/>
                <a:cs typeface="Times New Roman" panose="02020603050405020304" pitchFamily="18" charset="0"/>
              </a:rPr>
              <a:t>是指第</a:t>
            </a:r>
            <a:r>
              <a:rPr lang="en-US" altLang="zh-CN" sz="1600" dirty="0" err="1">
                <a:latin typeface="Times New Roman" panose="02020603050405020304" pitchFamily="18" charset="0"/>
                <a:cs typeface="Times New Roman" panose="02020603050405020304" pitchFamily="18" charset="0"/>
              </a:rPr>
              <a:t>i</a:t>
            </a:r>
            <a:r>
              <a:rPr lang="zh-CN" altLang="en-US" sz="1600" dirty="0">
                <a:latin typeface="Times New Roman" panose="02020603050405020304" pitchFamily="18" charset="0"/>
                <a:cs typeface="Times New Roman" panose="02020603050405020304" pitchFamily="18" charset="0"/>
              </a:rPr>
              <a:t>种能源消费量，以实物量计，单位为万吨或亿立方米。</a:t>
            </a:r>
            <a:r>
              <a:rPr lang="en-US" altLang="zh-CN" sz="1600" dirty="0" err="1">
                <a:latin typeface="Times New Roman" panose="02020603050405020304" pitchFamily="18" charset="0"/>
                <a:cs typeface="Times New Roman" panose="02020603050405020304" pitchFamily="18" charset="0"/>
              </a:rPr>
              <a:t>CF</a:t>
            </a:r>
            <a:r>
              <a:rPr lang="en-US" altLang="zh-CN" sz="1600" baseline="-25000" dirty="0" err="1">
                <a:latin typeface="Times New Roman" panose="02020603050405020304" pitchFamily="18" charset="0"/>
                <a:cs typeface="Times New Roman" panose="02020603050405020304" pitchFamily="18" charset="0"/>
              </a:rPr>
              <a:t>i</a:t>
            </a:r>
            <a:r>
              <a:rPr lang="zh-CN" altLang="en-US" sz="1600" dirty="0">
                <a:latin typeface="Times New Roman" panose="02020603050405020304" pitchFamily="18" charset="0"/>
                <a:cs typeface="Times New Roman" panose="02020603050405020304" pitchFamily="18" charset="0"/>
              </a:rPr>
              <a:t>为折标系数，</a:t>
            </a:r>
            <a:r>
              <a:rPr lang="en-US" altLang="zh-CN" sz="1600" dirty="0" err="1">
                <a:latin typeface="Times New Roman" panose="02020603050405020304" pitchFamily="18" charset="0"/>
                <a:cs typeface="Times New Roman" panose="02020603050405020304" pitchFamily="18" charset="0"/>
              </a:rPr>
              <a:t>CC</a:t>
            </a:r>
            <a:r>
              <a:rPr lang="en-US" altLang="zh-CN" sz="1600" baseline="-25000" dirty="0" err="1">
                <a:latin typeface="Times New Roman" panose="02020603050405020304" pitchFamily="18" charset="0"/>
                <a:cs typeface="Times New Roman" panose="02020603050405020304" pitchFamily="18" charset="0"/>
              </a:rPr>
              <a:t>i</a:t>
            </a:r>
            <a:r>
              <a:rPr lang="zh-CN" altLang="en-US" sz="1600" dirty="0">
                <a:latin typeface="Times New Roman" panose="02020603050405020304" pitchFamily="18" charset="0"/>
                <a:cs typeface="Times New Roman" panose="02020603050405020304" pitchFamily="18" charset="0"/>
              </a:rPr>
              <a:t>为单位热值含碳量，单位吨碳</a:t>
            </a:r>
            <a:r>
              <a:rPr lang="en-US" altLang="zh-CN" sz="1600" dirty="0">
                <a:latin typeface="Times New Roman" panose="02020603050405020304" pitchFamily="18" charset="0"/>
                <a:cs typeface="Times New Roman" panose="02020603050405020304" pitchFamily="18" charset="0"/>
              </a:rPr>
              <a:t>/</a:t>
            </a:r>
            <a:r>
              <a:rPr lang="en-US" altLang="zh-CN" sz="1600" dirty="0" err="1">
                <a:latin typeface="Times New Roman" panose="02020603050405020304" pitchFamily="18" charset="0"/>
                <a:cs typeface="Times New Roman" panose="02020603050405020304" pitchFamily="18" charset="0"/>
              </a:rPr>
              <a:t>tj</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O</a:t>
            </a:r>
            <a:r>
              <a:rPr lang="en-US" altLang="zh-CN" sz="1600" baseline="-25000" dirty="0">
                <a:latin typeface="Times New Roman" panose="02020603050405020304" pitchFamily="18" charset="0"/>
                <a:cs typeface="Times New Roman" panose="02020603050405020304" pitchFamily="18" charset="0"/>
              </a:rPr>
              <a:t>i</a:t>
            </a:r>
            <a:r>
              <a:rPr lang="zh-CN" altLang="en-US" sz="1600" dirty="0">
                <a:latin typeface="Times New Roman" panose="02020603050405020304" pitchFamily="18" charset="0"/>
                <a:cs typeface="Times New Roman" panose="02020603050405020304" pitchFamily="18" charset="0"/>
              </a:rPr>
              <a:t>为碳氧化率。</a:t>
            </a:r>
            <a:endParaRPr lang="en-US" altLang="zh-CN" sz="16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01A43330-8BAB-032D-6911-7B12DC609129}"/>
                  </a:ext>
                </a:extLst>
              </p:cNvPr>
              <p:cNvSpPr/>
              <p:nvPr/>
            </p:nvSpPr>
            <p:spPr>
              <a:xfrm>
                <a:off x="5799584" y="4293468"/>
                <a:ext cx="1663982" cy="65466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zh-CN" altLang="en-US" i="1">
                              <a:latin typeface="Cambria Math" panose="02040503050406030204" pitchFamily="18" charset="0"/>
                            </a:rPr>
                          </m:ctrlPr>
                        </m:sSubSupPr>
                        <m:e>
                          <m:r>
                            <a:rPr lang="zh-CN" altLang="en-US" i="1">
                              <a:latin typeface="Cambria Math" panose="02040503050406030204" pitchFamily="18" charset="0"/>
                            </a:rPr>
                            <m:t>𝐶𝑂𝐸</m:t>
                          </m:r>
                        </m:e>
                        <m:sub>
                          <m:r>
                            <a:rPr lang="zh-CN" altLang="en-US" i="1">
                              <a:latin typeface="Cambria Math" panose="02040503050406030204" pitchFamily="18" charset="0"/>
                            </a:rPr>
                            <m:t>𝑒</m:t>
                          </m:r>
                        </m:sub>
                        <m:sup>
                          <m:r>
                            <a:rPr lang="zh-CN" altLang="en-US" i="1">
                              <a:latin typeface="Cambria Math" panose="02040503050406030204" pitchFamily="18" charset="0"/>
                            </a:rPr>
                            <m:t>𝑡</m:t>
                          </m:r>
                        </m:sup>
                      </m:sSubSup>
                      <m:r>
                        <a:rPr lang="zh-CN" altLang="en-US" i="0">
                          <a:latin typeface="Cambria Math" panose="02040503050406030204" pitchFamily="18" charset="0"/>
                        </a:rPr>
                        <m:t>=</m:t>
                      </m:r>
                      <m:f>
                        <m:fPr>
                          <m:ctrlPr>
                            <a:rPr lang="zh-CN" altLang="en-US" i="1">
                              <a:latin typeface="Cambria Math" panose="02040503050406030204" pitchFamily="18" charset="0"/>
                            </a:rPr>
                          </m:ctrlPr>
                        </m:fPr>
                        <m:num>
                          <m:nary>
                            <m:naryPr>
                              <m:chr m:val="∑"/>
                              <m:subHide m:val="on"/>
                              <m:supHide m:val="on"/>
                              <m:ctrlPr>
                                <a:rPr lang="zh-CN" altLang="en-US" i="1">
                                  <a:latin typeface="Cambria Math" panose="02040503050406030204" pitchFamily="18" charset="0"/>
                                </a:rPr>
                              </m:ctrlPr>
                            </m:naryPr>
                            <m:sub/>
                            <m:sup/>
                            <m:e>
                              <m:sSubSup>
                                <m:sSubSupPr>
                                  <m:ctrlPr>
                                    <a:rPr lang="zh-CN" altLang="en-US" i="1">
                                      <a:latin typeface="Cambria Math" panose="02040503050406030204" pitchFamily="18" charset="0"/>
                                    </a:rPr>
                                  </m:ctrlPr>
                                </m:sSubSupPr>
                                <m:e>
                                  <m:r>
                                    <a:rPr lang="zh-CN" altLang="en-US" i="1">
                                      <a:latin typeface="Cambria Math" panose="02040503050406030204" pitchFamily="18" charset="0"/>
                                    </a:rPr>
                                    <m:t>𝐶𝐸</m:t>
                                  </m:r>
                                </m:e>
                                <m:sub>
                                  <m:r>
                                    <a:rPr lang="zh-CN" altLang="en-US" i="1">
                                      <a:latin typeface="Cambria Math" panose="02040503050406030204" pitchFamily="18" charset="0"/>
                                    </a:rPr>
                                    <m:t>𝑖</m:t>
                                  </m:r>
                                </m:sub>
                                <m:sup>
                                  <m:r>
                                    <a:rPr lang="zh-CN" altLang="en-US" i="1">
                                      <a:latin typeface="Cambria Math" panose="02040503050406030204" pitchFamily="18" charset="0"/>
                                    </a:rPr>
                                    <m:t>𝑡</m:t>
                                  </m:r>
                                </m:sup>
                              </m:sSubSup>
                            </m:e>
                          </m:nary>
                        </m:num>
                        <m:den>
                          <m:sSup>
                            <m:sSupPr>
                              <m:ctrlPr>
                                <a:rPr lang="zh-CN" altLang="en-US" i="1">
                                  <a:latin typeface="Cambria Math" panose="02040503050406030204" pitchFamily="18" charset="0"/>
                                </a:rPr>
                              </m:ctrlPr>
                            </m:sSupPr>
                            <m:e>
                              <m:r>
                                <a:rPr lang="zh-CN" altLang="en-US" i="1">
                                  <a:latin typeface="Cambria Math" panose="02040503050406030204" pitchFamily="18" charset="0"/>
                                </a:rPr>
                                <m:t>𝐸𝑙𝑒</m:t>
                              </m:r>
                            </m:e>
                            <m:sup>
                              <m:r>
                                <a:rPr lang="zh-CN" altLang="en-US" i="1">
                                  <a:latin typeface="Cambria Math" panose="02040503050406030204" pitchFamily="18" charset="0"/>
                                </a:rPr>
                                <m:t>𝑡</m:t>
                              </m:r>
                            </m:sup>
                          </m:sSup>
                        </m:den>
                      </m:f>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6" name="矩形 5">
                <a:extLst>
                  <a:ext uri="{FF2B5EF4-FFF2-40B4-BE49-F238E27FC236}">
                    <a16:creationId xmlns:a16="http://schemas.microsoft.com/office/drawing/2014/main" id="{01A43330-8BAB-032D-6911-7B12DC609129}"/>
                  </a:ext>
                </a:extLst>
              </p:cNvPr>
              <p:cNvSpPr>
                <a:spLocks noRot="1" noChangeAspect="1" noMove="1" noResize="1" noEditPoints="1" noAdjustHandles="1" noChangeArrowheads="1" noChangeShapeType="1" noTextEdit="1"/>
              </p:cNvSpPr>
              <p:nvPr/>
            </p:nvSpPr>
            <p:spPr>
              <a:xfrm>
                <a:off x="5799584" y="4293468"/>
                <a:ext cx="1663982" cy="654666"/>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E5D17C43-106D-D7A8-9BFD-2DB5CDB3B411}"/>
                  </a:ext>
                </a:extLst>
              </p:cNvPr>
              <p:cNvSpPr/>
              <p:nvPr/>
            </p:nvSpPr>
            <p:spPr>
              <a:xfrm>
                <a:off x="5799584" y="5023777"/>
                <a:ext cx="1694566" cy="65466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zh-CN" altLang="en-US" i="1">
                              <a:latin typeface="Cambria Math" panose="02040503050406030204" pitchFamily="18" charset="0"/>
                            </a:rPr>
                          </m:ctrlPr>
                        </m:sSubSupPr>
                        <m:e>
                          <m:r>
                            <a:rPr lang="zh-CN" altLang="en-US" i="1">
                              <a:latin typeface="Cambria Math" panose="02040503050406030204" pitchFamily="18" charset="0"/>
                            </a:rPr>
                            <m:t>𝐶𝑂𝐸</m:t>
                          </m:r>
                        </m:e>
                        <m:sub>
                          <m:r>
                            <a:rPr lang="zh-CN" altLang="en-US" i="1">
                              <a:latin typeface="Cambria Math" panose="02040503050406030204" pitchFamily="18" charset="0"/>
                            </a:rPr>
                            <m:t>h</m:t>
                          </m:r>
                        </m:sub>
                        <m:sup>
                          <m:r>
                            <a:rPr lang="zh-CN" altLang="en-US" i="1">
                              <a:latin typeface="Cambria Math" panose="02040503050406030204" pitchFamily="18" charset="0"/>
                            </a:rPr>
                            <m:t>𝑡</m:t>
                          </m:r>
                        </m:sup>
                      </m:sSubSup>
                      <m:r>
                        <a:rPr lang="zh-CN" altLang="en-US" i="0">
                          <a:latin typeface="Cambria Math" panose="02040503050406030204" pitchFamily="18" charset="0"/>
                        </a:rPr>
                        <m:t>=</m:t>
                      </m:r>
                      <m:f>
                        <m:fPr>
                          <m:ctrlPr>
                            <a:rPr lang="zh-CN" altLang="en-US" i="1">
                              <a:latin typeface="Cambria Math" panose="02040503050406030204" pitchFamily="18" charset="0"/>
                            </a:rPr>
                          </m:ctrlPr>
                        </m:fPr>
                        <m:num>
                          <m:nary>
                            <m:naryPr>
                              <m:chr m:val="∑"/>
                              <m:subHide m:val="on"/>
                              <m:supHide m:val="on"/>
                              <m:ctrlPr>
                                <a:rPr lang="zh-CN" altLang="en-US" i="1">
                                  <a:latin typeface="Cambria Math" panose="02040503050406030204" pitchFamily="18" charset="0"/>
                                </a:rPr>
                              </m:ctrlPr>
                            </m:naryPr>
                            <m:sub/>
                            <m:sup/>
                            <m:e>
                              <m:sSubSup>
                                <m:sSubSupPr>
                                  <m:ctrlPr>
                                    <a:rPr lang="zh-CN" altLang="en-US" i="1">
                                      <a:latin typeface="Cambria Math" panose="02040503050406030204" pitchFamily="18" charset="0"/>
                                    </a:rPr>
                                  </m:ctrlPr>
                                </m:sSubSupPr>
                                <m:e>
                                  <m:r>
                                    <a:rPr lang="zh-CN" altLang="en-US" i="1">
                                      <a:latin typeface="Cambria Math" panose="02040503050406030204" pitchFamily="18" charset="0"/>
                                    </a:rPr>
                                    <m:t>𝐶𝐻</m:t>
                                  </m:r>
                                </m:e>
                                <m:sub>
                                  <m:r>
                                    <a:rPr lang="zh-CN" altLang="en-US" i="1">
                                      <a:latin typeface="Cambria Math" panose="02040503050406030204" pitchFamily="18" charset="0"/>
                                    </a:rPr>
                                    <m:t>𝑖</m:t>
                                  </m:r>
                                </m:sub>
                                <m:sup>
                                  <m:r>
                                    <a:rPr lang="zh-CN" altLang="en-US" i="1">
                                      <a:latin typeface="Cambria Math" panose="02040503050406030204" pitchFamily="18" charset="0"/>
                                    </a:rPr>
                                    <m:t>𝑡</m:t>
                                  </m:r>
                                </m:sup>
                              </m:sSubSup>
                            </m:e>
                          </m:nary>
                        </m:num>
                        <m:den>
                          <m:sSup>
                            <m:sSupPr>
                              <m:ctrlPr>
                                <a:rPr lang="zh-CN" altLang="en-US" i="1">
                                  <a:latin typeface="Cambria Math" panose="02040503050406030204" pitchFamily="18" charset="0"/>
                                </a:rPr>
                              </m:ctrlPr>
                            </m:sSupPr>
                            <m:e>
                              <m:r>
                                <a:rPr lang="zh-CN" altLang="en-US" i="1">
                                  <a:latin typeface="Cambria Math" panose="02040503050406030204" pitchFamily="18" charset="0"/>
                                </a:rPr>
                                <m:t>𝐻𝑒𝑎𝑡</m:t>
                              </m:r>
                            </m:e>
                            <m:sup>
                              <m:r>
                                <a:rPr lang="zh-CN" altLang="en-US" i="1">
                                  <a:latin typeface="Cambria Math" panose="02040503050406030204" pitchFamily="18" charset="0"/>
                                </a:rPr>
                                <m:t>𝑡</m:t>
                              </m:r>
                            </m:sup>
                          </m:sSup>
                        </m:den>
                      </m:f>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E5D17C43-106D-D7A8-9BFD-2DB5CDB3B411}"/>
                  </a:ext>
                </a:extLst>
              </p:cNvPr>
              <p:cNvSpPr>
                <a:spLocks noRot="1" noChangeAspect="1" noMove="1" noResize="1" noEditPoints="1" noAdjustHandles="1" noChangeArrowheads="1" noChangeShapeType="1" noTextEdit="1"/>
              </p:cNvSpPr>
              <p:nvPr/>
            </p:nvSpPr>
            <p:spPr>
              <a:xfrm>
                <a:off x="5799584" y="5023777"/>
                <a:ext cx="1694566" cy="654666"/>
              </a:xfrm>
              <a:prstGeom prst="rect">
                <a:avLst/>
              </a:prstGeom>
              <a:blipFill>
                <a:blip r:embed="rId5"/>
                <a:stretch>
                  <a:fillRect/>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1F518FF1-2A83-E88B-61B4-5EF1DAD4BF0F}"/>
              </a:ext>
            </a:extLst>
          </p:cNvPr>
          <p:cNvSpPr txBox="1"/>
          <p:nvPr/>
        </p:nvSpPr>
        <p:spPr>
          <a:xfrm>
            <a:off x="4234545" y="4447708"/>
            <a:ext cx="1569660" cy="369332"/>
          </a:xfrm>
          <a:prstGeom prst="rect">
            <a:avLst/>
          </a:prstGeom>
          <a:noFill/>
        </p:spPr>
        <p:txBody>
          <a:bodyPr wrap="none" rtlCol="0">
            <a:spAutoFit/>
          </a:bodyPr>
          <a:lstStyle/>
          <a:p>
            <a:r>
              <a:rPr lang="zh-CN" altLang="en-US" dirty="0"/>
              <a:t>电力间接排放</a:t>
            </a:r>
          </a:p>
        </p:txBody>
      </p:sp>
      <p:sp>
        <p:nvSpPr>
          <p:cNvPr id="9" name="文本框 8">
            <a:extLst>
              <a:ext uri="{FF2B5EF4-FFF2-40B4-BE49-F238E27FC236}">
                <a16:creationId xmlns:a16="http://schemas.microsoft.com/office/drawing/2014/main" id="{AA946B03-3139-9373-FC28-DE2F2B732649}"/>
              </a:ext>
            </a:extLst>
          </p:cNvPr>
          <p:cNvSpPr txBox="1"/>
          <p:nvPr/>
        </p:nvSpPr>
        <p:spPr>
          <a:xfrm>
            <a:off x="4269750" y="5174861"/>
            <a:ext cx="1569660" cy="369332"/>
          </a:xfrm>
          <a:prstGeom prst="rect">
            <a:avLst/>
          </a:prstGeom>
          <a:noFill/>
        </p:spPr>
        <p:txBody>
          <a:bodyPr wrap="none" rtlCol="0">
            <a:spAutoFit/>
          </a:bodyPr>
          <a:lstStyle/>
          <a:p>
            <a:r>
              <a:rPr lang="zh-CN" altLang="en-US" dirty="0"/>
              <a:t>热力间接排放</a:t>
            </a:r>
          </a:p>
        </p:txBody>
      </p:sp>
      <p:sp>
        <p:nvSpPr>
          <p:cNvPr id="11" name="矩形 10">
            <a:extLst>
              <a:ext uri="{FF2B5EF4-FFF2-40B4-BE49-F238E27FC236}">
                <a16:creationId xmlns:a16="http://schemas.microsoft.com/office/drawing/2014/main" id="{838F1B35-DEF9-B95F-8648-8314B920C822}"/>
              </a:ext>
            </a:extLst>
          </p:cNvPr>
          <p:cNvSpPr/>
          <p:nvPr/>
        </p:nvSpPr>
        <p:spPr>
          <a:xfrm>
            <a:off x="886698" y="5695277"/>
            <a:ext cx="10418603" cy="698076"/>
          </a:xfrm>
          <a:prstGeom prst="rect">
            <a:avLst/>
          </a:prstGeom>
        </p:spPr>
        <p:txBody>
          <a:bodyPr wrap="square">
            <a:spAutoFit/>
          </a:bodyPr>
          <a:lstStyle/>
          <a:p>
            <a:pPr>
              <a:lnSpc>
                <a:spcPct val="130000"/>
              </a:lnSpc>
            </a:pPr>
            <a:r>
              <a:rPr lang="zh-CN" altLang="en-US" sz="1600" dirty="0">
                <a:latin typeface="Times New Roman" panose="02020603050405020304" pitchFamily="18" charset="0"/>
                <a:cs typeface="Times New Roman" panose="02020603050405020304" pitchFamily="18" charset="0"/>
              </a:rPr>
              <a:t>数据来源：各类能源消费来自于</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中国能源统计年鉴</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中全国能源平衡表（实物量）；其他参数来自于</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省级温室气体清单编制指南（试行）</a:t>
            </a:r>
            <a:r>
              <a:rPr lang="en-US" altLang="zh-CN" sz="1600" dirty="0">
                <a:latin typeface="Times New Roman" panose="02020603050405020304" pitchFamily="18" charset="0"/>
                <a:cs typeface="Times New Roman" panose="02020603050405020304" pitchFamily="18" charset="0"/>
              </a:rPr>
              <a:t>》</a:t>
            </a:r>
            <a:r>
              <a:rPr lang="zh-CN" altLang="en-US" sz="1600" dirty="0">
                <a:latin typeface="Times New Roman" panose="02020603050405020304" pitchFamily="18" charset="0"/>
                <a:cs typeface="Times New Roman" panose="02020603050405020304" pitchFamily="18" charset="0"/>
              </a:rPr>
              <a:t>（发改办气候</a:t>
            </a:r>
            <a:r>
              <a:rPr lang="en-US" altLang="zh-CN" sz="1600" dirty="0">
                <a:latin typeface="Times New Roman" panose="02020603050405020304" pitchFamily="18" charset="0"/>
                <a:cs typeface="Times New Roman" panose="02020603050405020304" pitchFamily="18" charset="0"/>
              </a:rPr>
              <a:t>〔2011〕1041</a:t>
            </a:r>
            <a:r>
              <a:rPr lang="zh-CN" altLang="en-US" sz="1600" dirty="0">
                <a:latin typeface="Times New Roman" panose="02020603050405020304" pitchFamily="18" charset="0"/>
                <a:cs typeface="Times New Roman" panose="02020603050405020304" pitchFamily="18" charset="0"/>
              </a:rPr>
              <a:t>号）</a:t>
            </a:r>
            <a:endParaRPr lang="en-US" altLang="zh-CN" sz="1600" dirty="0">
              <a:latin typeface="Times New Roman" panose="02020603050405020304" pitchFamily="18" charset="0"/>
              <a:cs typeface="Times New Roman" panose="02020603050405020304" pitchFamily="18" charset="0"/>
            </a:endParaRPr>
          </a:p>
        </p:txBody>
      </p:sp>
      <p:sp>
        <p:nvSpPr>
          <p:cNvPr id="12" name="文本框 11">
            <a:extLst>
              <a:ext uri="{FF2B5EF4-FFF2-40B4-BE49-F238E27FC236}">
                <a16:creationId xmlns:a16="http://schemas.microsoft.com/office/drawing/2014/main" id="{96279666-D7B2-347C-4C6E-2930FD73F556}"/>
              </a:ext>
            </a:extLst>
          </p:cNvPr>
          <p:cNvSpPr txBox="1"/>
          <p:nvPr/>
        </p:nvSpPr>
        <p:spPr>
          <a:xfrm>
            <a:off x="935198" y="2752099"/>
            <a:ext cx="1114408"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直接排放</a:t>
            </a:r>
          </a:p>
        </p:txBody>
      </p:sp>
      <p:sp>
        <p:nvSpPr>
          <p:cNvPr id="13" name="左大括号 12">
            <a:extLst>
              <a:ext uri="{FF2B5EF4-FFF2-40B4-BE49-F238E27FC236}">
                <a16:creationId xmlns:a16="http://schemas.microsoft.com/office/drawing/2014/main" id="{91B8255D-337B-1D94-90C1-F73087D08656}"/>
              </a:ext>
            </a:extLst>
          </p:cNvPr>
          <p:cNvSpPr/>
          <p:nvPr/>
        </p:nvSpPr>
        <p:spPr>
          <a:xfrm>
            <a:off x="3637938" y="4447708"/>
            <a:ext cx="452284" cy="109648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sp>
        <p:nvSpPr>
          <p:cNvPr id="14" name="文本框 13">
            <a:extLst>
              <a:ext uri="{FF2B5EF4-FFF2-40B4-BE49-F238E27FC236}">
                <a16:creationId xmlns:a16="http://schemas.microsoft.com/office/drawing/2014/main" id="{A786EAC3-7074-58E5-06F2-40CFAA1939A4}"/>
              </a:ext>
            </a:extLst>
          </p:cNvPr>
          <p:cNvSpPr txBox="1"/>
          <p:nvPr/>
        </p:nvSpPr>
        <p:spPr>
          <a:xfrm>
            <a:off x="935198" y="4763470"/>
            <a:ext cx="1114408"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间接排放</a:t>
            </a:r>
          </a:p>
        </p:txBody>
      </p:sp>
    </p:spTree>
    <p:extLst>
      <p:ext uri="{BB962C8B-B14F-4D97-AF65-F5344CB8AC3E}">
        <p14:creationId xmlns:p14="http://schemas.microsoft.com/office/powerpoint/2010/main" val="2947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AB3038-AAE5-5BB7-57A6-1891B7B40391}"/>
              </a:ext>
            </a:extLst>
          </p:cNvPr>
          <p:cNvSpPr>
            <a:spLocks noGrp="1"/>
          </p:cNvSpPr>
          <p:nvPr>
            <p:ph type="title"/>
          </p:nvPr>
        </p:nvSpPr>
        <p:spPr/>
        <p:txBody>
          <a:bodyPr/>
          <a:lstStyle/>
          <a:p>
            <a:r>
              <a:rPr lang="zh-CN" altLang="en-US" dirty="0"/>
              <a:t>电力排放因子和热力排放因子</a:t>
            </a:r>
          </a:p>
        </p:txBody>
      </p:sp>
      <p:pic>
        <p:nvPicPr>
          <p:cNvPr id="4" name="图片 3">
            <a:extLst>
              <a:ext uri="{FF2B5EF4-FFF2-40B4-BE49-F238E27FC236}">
                <a16:creationId xmlns:a16="http://schemas.microsoft.com/office/drawing/2014/main" id="{085A6CF0-CAE6-4956-DABC-D79770B2F871}"/>
              </a:ext>
            </a:extLst>
          </p:cNvPr>
          <p:cNvPicPr>
            <a:picLocks noChangeAspect="1"/>
          </p:cNvPicPr>
          <p:nvPr/>
        </p:nvPicPr>
        <p:blipFill>
          <a:blip r:embed="rId2"/>
          <a:stretch>
            <a:fillRect/>
          </a:stretch>
        </p:blipFill>
        <p:spPr>
          <a:xfrm>
            <a:off x="730045" y="1637665"/>
            <a:ext cx="6141571" cy="4004101"/>
          </a:xfrm>
          <a:prstGeom prst="rect">
            <a:avLst/>
          </a:prstGeom>
        </p:spPr>
      </p:pic>
      <p:sp>
        <p:nvSpPr>
          <p:cNvPr id="5" name="TextBox 7">
            <a:extLst>
              <a:ext uri="{FF2B5EF4-FFF2-40B4-BE49-F238E27FC236}">
                <a16:creationId xmlns:a16="http://schemas.microsoft.com/office/drawing/2014/main" id="{2336AA5E-D8C7-4405-822F-2DFA31BFBA9A}"/>
              </a:ext>
            </a:extLst>
          </p:cNvPr>
          <p:cNvSpPr txBox="1"/>
          <p:nvPr/>
        </p:nvSpPr>
        <p:spPr>
          <a:xfrm>
            <a:off x="6609234" y="1782956"/>
            <a:ext cx="5169812" cy="3260829"/>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得益于火电发电效率的提高和非化石能源发电比重的提升，电力碳排放因子由</a:t>
            </a:r>
            <a:r>
              <a:rPr lang="en-US" altLang="zh-CN" sz="2000" dirty="0">
                <a:latin typeface="宋体" panose="02010600030101010101" pitchFamily="2" charset="-122"/>
                <a:cs typeface="Arial Unicode MS" pitchFamily="34" charset="-122"/>
              </a:rPr>
              <a:t>1991</a:t>
            </a:r>
            <a:r>
              <a:rPr lang="zh-CN" altLang="en-US" sz="2000" dirty="0">
                <a:latin typeface="宋体" panose="02010600030101010101" pitchFamily="2" charset="-122"/>
                <a:cs typeface="Arial Unicode MS" pitchFamily="34" charset="-122"/>
              </a:rPr>
              <a:t>年的</a:t>
            </a:r>
            <a:r>
              <a:rPr lang="en-US" altLang="zh-CN" sz="2000" dirty="0">
                <a:latin typeface="宋体" panose="02010600030101010101" pitchFamily="2" charset="-122"/>
                <a:cs typeface="Arial Unicode MS" pitchFamily="34" charset="-122"/>
              </a:rPr>
              <a:t>0.86 kgCO</a:t>
            </a:r>
            <a:r>
              <a:rPr lang="en-US" altLang="zh-CN" sz="2000" baseline="-25000" dirty="0">
                <a:latin typeface="宋体" panose="02010600030101010101" pitchFamily="2" charset="-122"/>
                <a:cs typeface="Arial Unicode MS" pitchFamily="34" charset="-122"/>
              </a:rPr>
              <a:t>2</a:t>
            </a:r>
            <a:r>
              <a:rPr lang="en-US" altLang="zh-CN" sz="2000" dirty="0">
                <a:latin typeface="宋体" panose="02010600030101010101" pitchFamily="2" charset="-122"/>
                <a:cs typeface="Arial Unicode MS" pitchFamily="34" charset="-122"/>
              </a:rPr>
              <a:t>/kwh</a:t>
            </a:r>
            <a:r>
              <a:rPr lang="zh-CN" altLang="en-US" sz="2000" dirty="0">
                <a:latin typeface="宋体" panose="02010600030101010101" pitchFamily="2" charset="-122"/>
                <a:cs typeface="Arial Unicode MS" pitchFamily="34" charset="-122"/>
              </a:rPr>
              <a:t>减少到</a:t>
            </a:r>
            <a:r>
              <a:rPr lang="en-US" altLang="zh-CN" sz="2000" dirty="0">
                <a:latin typeface="宋体" panose="02010600030101010101" pitchFamily="2" charset="-122"/>
                <a:cs typeface="Arial Unicode MS" pitchFamily="34" charset="-122"/>
              </a:rPr>
              <a:t>2017</a:t>
            </a:r>
            <a:r>
              <a:rPr lang="zh-CN" altLang="en-US" sz="2000" dirty="0">
                <a:latin typeface="宋体" panose="02010600030101010101" pitchFamily="2" charset="-122"/>
                <a:cs typeface="Arial Unicode MS" pitchFamily="34" charset="-122"/>
              </a:rPr>
              <a:t>年的</a:t>
            </a:r>
            <a:r>
              <a:rPr lang="en-US" altLang="zh-CN" sz="2000" dirty="0">
                <a:latin typeface="宋体" panose="02010600030101010101" pitchFamily="2" charset="-122"/>
                <a:cs typeface="Arial Unicode MS" pitchFamily="34" charset="-122"/>
              </a:rPr>
              <a:t>0.59kgCO</a:t>
            </a:r>
            <a:r>
              <a:rPr lang="en-US" altLang="zh-CN" sz="2000" baseline="-25000" dirty="0">
                <a:latin typeface="宋体" panose="02010600030101010101" pitchFamily="2" charset="-122"/>
                <a:cs typeface="Arial Unicode MS" pitchFamily="34" charset="-122"/>
              </a:rPr>
              <a:t>2</a:t>
            </a:r>
            <a:r>
              <a:rPr lang="en-US" altLang="zh-CN" sz="2000" dirty="0">
                <a:latin typeface="宋体" panose="02010600030101010101" pitchFamily="2" charset="-122"/>
                <a:cs typeface="Arial Unicode MS" pitchFamily="34" charset="-122"/>
              </a:rPr>
              <a:t>/kwh</a:t>
            </a:r>
            <a:r>
              <a:rPr lang="zh-CN" altLang="en-US" sz="2000" dirty="0">
                <a:latin typeface="宋体" panose="02010600030101010101" pitchFamily="2" charset="-122"/>
                <a:cs typeface="Arial Unicode MS" pitchFamily="34" charset="-122"/>
              </a:rPr>
              <a:t>，下降了</a:t>
            </a:r>
            <a:r>
              <a:rPr lang="en-US" altLang="zh-CN" sz="2000" dirty="0">
                <a:latin typeface="宋体" panose="02010600030101010101" pitchFamily="2" charset="-122"/>
                <a:cs typeface="Arial Unicode MS" pitchFamily="34" charset="-122"/>
              </a:rPr>
              <a:t>31.3%</a:t>
            </a:r>
            <a:r>
              <a:rPr lang="zh-CN" altLang="en-US" sz="2000" dirty="0">
                <a:latin typeface="宋体" panose="02010600030101010101" pitchFamily="2" charset="-122"/>
                <a:cs typeface="Arial Unicode MS" pitchFamily="34" charset="-122"/>
              </a:rPr>
              <a:t>。</a:t>
            </a:r>
            <a:endParaRPr lang="en-US" altLang="zh-CN" sz="2000" dirty="0">
              <a:latin typeface="宋体" panose="02010600030101010101" pitchFamily="2" charset="-122"/>
              <a:cs typeface="Arial Unicode MS" pitchFamily="34" charset="-122"/>
            </a:endParaRPr>
          </a:p>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我国热力生产的燃料相对稳定，一直都是煤炭，因此热力排放因子也相对稳定，长期维持在</a:t>
            </a:r>
            <a:r>
              <a:rPr lang="en-US" altLang="zh-CN" sz="2000" dirty="0">
                <a:latin typeface="宋体" panose="02010600030101010101" pitchFamily="2" charset="-122"/>
                <a:cs typeface="Arial Unicode MS" pitchFamily="34" charset="-122"/>
              </a:rPr>
              <a:t>0.1—0.15 </a:t>
            </a:r>
            <a:r>
              <a:rPr lang="en-US" altLang="zh-CN" sz="2000" dirty="0">
                <a:effectLst/>
                <a:latin typeface="Times New Roman" panose="02020603050405020304" pitchFamily="18" charset="0"/>
                <a:ea typeface="宋体" panose="02010600030101010101" pitchFamily="2" charset="-122"/>
              </a:rPr>
              <a:t>kgCO</a:t>
            </a:r>
            <a:r>
              <a:rPr lang="en-US" altLang="zh-CN" sz="2000" baseline="-25000" dirty="0">
                <a:effectLst/>
                <a:latin typeface="Times New Roman" panose="02020603050405020304" pitchFamily="18" charset="0"/>
                <a:ea typeface="宋体" panose="02010600030101010101" pitchFamily="2" charset="-122"/>
              </a:rPr>
              <a:t>2</a:t>
            </a:r>
            <a:r>
              <a:rPr lang="en-US" altLang="zh-CN" sz="2000" dirty="0">
                <a:effectLst/>
                <a:latin typeface="Times New Roman" panose="02020603050405020304" pitchFamily="18" charset="0"/>
                <a:ea typeface="宋体" panose="02010600030101010101" pitchFamily="2" charset="-122"/>
              </a:rPr>
              <a:t>/MJ</a:t>
            </a:r>
            <a:r>
              <a:rPr lang="zh-CN" altLang="en-US" sz="2000" dirty="0">
                <a:effectLst/>
                <a:latin typeface="Times New Roman" panose="02020603050405020304" pitchFamily="18" charset="0"/>
                <a:ea typeface="宋体" panose="02010600030101010101" pitchFamily="2" charset="-122"/>
              </a:rPr>
              <a:t>。</a:t>
            </a:r>
            <a:endParaRPr lang="en-US" altLang="zh-CN" sz="2000" dirty="0">
              <a:latin typeface="宋体" panose="02010600030101010101" pitchFamily="2" charset="-122"/>
              <a:cs typeface="Arial Unicode MS" pitchFamily="34" charset="-122"/>
            </a:endParaRPr>
          </a:p>
        </p:txBody>
      </p:sp>
    </p:spTree>
    <p:extLst>
      <p:ext uri="{BB962C8B-B14F-4D97-AF65-F5344CB8AC3E}">
        <p14:creationId xmlns:p14="http://schemas.microsoft.com/office/powerpoint/2010/main" val="2840423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F55C4-4EBD-67D9-E23D-901F39634360}"/>
              </a:ext>
            </a:extLst>
          </p:cNvPr>
          <p:cNvSpPr>
            <a:spLocks noGrp="1"/>
          </p:cNvSpPr>
          <p:nvPr>
            <p:ph type="title"/>
          </p:nvPr>
        </p:nvSpPr>
        <p:spPr/>
        <p:txBody>
          <a:bodyPr/>
          <a:lstStyle/>
          <a:p>
            <a:r>
              <a:rPr lang="zh-CN" altLang="en-US" dirty="0"/>
              <a:t>工业分行业碳排放</a:t>
            </a:r>
          </a:p>
        </p:txBody>
      </p:sp>
      <p:pic>
        <p:nvPicPr>
          <p:cNvPr id="4" name="图片 3">
            <a:extLst>
              <a:ext uri="{FF2B5EF4-FFF2-40B4-BE49-F238E27FC236}">
                <a16:creationId xmlns:a16="http://schemas.microsoft.com/office/drawing/2014/main" id="{5EDC3ADB-B7D9-FAD6-1F4D-384CADF4DB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780" y="1406648"/>
            <a:ext cx="4935855" cy="3488690"/>
          </a:xfrm>
          <a:prstGeom prst="rect">
            <a:avLst/>
          </a:prstGeom>
          <a:noFill/>
          <a:ln>
            <a:noFill/>
          </a:ln>
        </p:spPr>
      </p:pic>
      <p:pic>
        <p:nvPicPr>
          <p:cNvPr id="5" name="图片 4">
            <a:extLst>
              <a:ext uri="{FF2B5EF4-FFF2-40B4-BE49-F238E27FC236}">
                <a16:creationId xmlns:a16="http://schemas.microsoft.com/office/drawing/2014/main" id="{4F5C6F48-DBAD-650C-9CF7-628EF302725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5876" y="1212215"/>
            <a:ext cx="5270500" cy="3724910"/>
          </a:xfrm>
          <a:prstGeom prst="rect">
            <a:avLst/>
          </a:prstGeom>
          <a:noFill/>
          <a:ln>
            <a:noFill/>
          </a:ln>
        </p:spPr>
      </p:pic>
      <p:sp>
        <p:nvSpPr>
          <p:cNvPr id="6" name="TextBox 7">
            <a:extLst>
              <a:ext uri="{FF2B5EF4-FFF2-40B4-BE49-F238E27FC236}">
                <a16:creationId xmlns:a16="http://schemas.microsoft.com/office/drawing/2014/main" id="{7014B08B-67E7-96CD-475B-2BFDB12D8B5D}"/>
              </a:ext>
            </a:extLst>
          </p:cNvPr>
          <p:cNvSpPr txBox="1"/>
          <p:nvPr/>
        </p:nvSpPr>
        <p:spPr>
          <a:xfrm>
            <a:off x="584439" y="5239668"/>
            <a:ext cx="5295251" cy="943528"/>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工业部门碳排放量主要取决于制造业，制造业碳排放主要取决于高耗能行业。</a:t>
            </a:r>
            <a:endParaRPr lang="en-US" altLang="zh-CN" sz="2000" dirty="0">
              <a:latin typeface="宋体" panose="02010600030101010101" pitchFamily="2" charset="-122"/>
              <a:cs typeface="Arial Unicode MS" pitchFamily="34" charset="-122"/>
            </a:endParaRPr>
          </a:p>
        </p:txBody>
      </p:sp>
      <p:sp>
        <p:nvSpPr>
          <p:cNvPr id="7" name="TextBox 7">
            <a:extLst>
              <a:ext uri="{FF2B5EF4-FFF2-40B4-BE49-F238E27FC236}">
                <a16:creationId xmlns:a16="http://schemas.microsoft.com/office/drawing/2014/main" id="{09DC6026-0CEE-022B-33E7-4C36A4B9C18C}"/>
              </a:ext>
            </a:extLst>
          </p:cNvPr>
          <p:cNvSpPr txBox="1"/>
          <p:nvPr/>
        </p:nvSpPr>
        <p:spPr>
          <a:xfrm>
            <a:off x="6685876" y="5239668"/>
            <a:ext cx="5130242" cy="943528"/>
          </a:xfrm>
          <a:prstGeom prst="rect">
            <a:avLst/>
          </a:prstGeom>
          <a:noFill/>
        </p:spPr>
        <p:txBody>
          <a:bodyPr wrap="square" rtlCol="0">
            <a:spAutoFit/>
          </a:bodyPr>
          <a:lstStyle/>
          <a:p>
            <a:pPr marL="285750" indent="285750" algn="just">
              <a:lnSpc>
                <a:spcPct val="150000"/>
              </a:lnSpc>
              <a:buClr>
                <a:srgbClr val="0070C0"/>
              </a:buClr>
              <a:buFont typeface="Wingdings" panose="05000000000000000000" pitchFamily="2" charset="2"/>
              <a:buChar char="n"/>
            </a:pPr>
            <a:r>
              <a:rPr lang="zh-CN" altLang="en-US" sz="2000" dirty="0">
                <a:latin typeface="宋体" panose="02010600030101010101" pitchFamily="2" charset="-122"/>
                <a:cs typeface="Arial Unicode MS" pitchFamily="34" charset="-122"/>
              </a:rPr>
              <a:t>六大高耗能行业碳排放是工业部门碳排放的主体。</a:t>
            </a:r>
            <a:endParaRPr lang="en-US" altLang="zh-CN" sz="2000" dirty="0">
              <a:latin typeface="宋体" panose="02010600030101010101" pitchFamily="2" charset="-122"/>
              <a:cs typeface="Arial Unicode MS" pitchFamily="34" charset="-122"/>
            </a:endParaRPr>
          </a:p>
        </p:txBody>
      </p:sp>
    </p:spTree>
    <p:extLst>
      <p:ext uri="{BB962C8B-B14F-4D97-AF65-F5344CB8AC3E}">
        <p14:creationId xmlns:p14="http://schemas.microsoft.com/office/powerpoint/2010/main" val="2592854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349E81-6D09-5DFD-8B99-9F82A47FCF93}"/>
              </a:ext>
            </a:extLst>
          </p:cNvPr>
          <p:cNvSpPr>
            <a:spLocks noGrp="1"/>
          </p:cNvSpPr>
          <p:nvPr>
            <p:ph type="title"/>
          </p:nvPr>
        </p:nvSpPr>
        <p:spPr/>
        <p:txBody>
          <a:bodyPr/>
          <a:lstStyle/>
          <a:p>
            <a:r>
              <a:rPr lang="zh-CN" altLang="en-US" dirty="0"/>
              <a:t>中国工业部门碳排放变化影响因素分析</a:t>
            </a:r>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1608C97D-8061-2212-2196-D2D4EA230765}"/>
                  </a:ext>
                </a:extLst>
              </p:cNvPr>
              <p:cNvSpPr/>
              <p:nvPr/>
            </p:nvSpPr>
            <p:spPr>
              <a:xfrm>
                <a:off x="4037413" y="1726257"/>
                <a:ext cx="3417923" cy="6127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CN" altLang="en-US" i="1">
                              <a:latin typeface="Cambria Math" panose="02040503050406030204" pitchFamily="18" charset="0"/>
                            </a:rPr>
                          </m:ctrlPr>
                        </m:sSubPr>
                        <m:e>
                          <m:r>
                            <m:rPr>
                              <m:nor/>
                            </m:rPr>
                            <a:rPr lang="zh-CN" altLang="en-US"/>
                            <m:t>CO</m:t>
                          </m:r>
                        </m:e>
                        <m:sub>
                          <m:r>
                            <m:rPr>
                              <m:nor/>
                            </m:rPr>
                            <a:rPr lang="zh-CN" altLang="en-US" i="1"/>
                            <m:t>2</m:t>
                          </m:r>
                        </m:sub>
                      </m:sSub>
                      <m:r>
                        <m:rPr>
                          <m:nor/>
                        </m:rPr>
                        <a:rPr lang="zh-CN" altLang="en-US" i="1">
                          <a:latin typeface="Cambria Math" panose="02040503050406030204" pitchFamily="18" charset="0"/>
                        </a:rPr>
                        <m:t>=</m:t>
                      </m:r>
                      <m:f>
                        <m:fPr>
                          <m:ctrlPr>
                            <a:rPr lang="zh-CN" altLang="en-US" i="1">
                              <a:latin typeface="Cambria Math" panose="02040503050406030204" pitchFamily="18" charset="0"/>
                            </a:rPr>
                          </m:ctrlPr>
                        </m:fPr>
                        <m:num>
                          <m:sSub>
                            <m:sSubPr>
                              <m:ctrlPr>
                                <a:rPr lang="zh-CN" altLang="en-US" i="1">
                                  <a:latin typeface="Cambria Math" panose="02040503050406030204" pitchFamily="18" charset="0"/>
                                </a:rPr>
                              </m:ctrlPr>
                            </m:sSubPr>
                            <m:e>
                              <m:r>
                                <m:rPr>
                                  <m:nor/>
                                </m:rPr>
                                <a:rPr lang="zh-CN" altLang="en-US" i="1">
                                  <a:latin typeface="Cambria Math" panose="02040503050406030204" pitchFamily="18" charset="0"/>
                                </a:rPr>
                                <m:t>CO</m:t>
                              </m:r>
                            </m:e>
                            <m:sub>
                              <m:r>
                                <m:rPr>
                                  <m:nor/>
                                </m:rPr>
                                <a:rPr lang="zh-CN" altLang="en-US" i="1">
                                  <a:latin typeface="Cambria Math" panose="02040503050406030204" pitchFamily="18" charset="0"/>
                                </a:rPr>
                                <m:t>2</m:t>
                              </m:r>
                            </m:sub>
                          </m:sSub>
                        </m:num>
                        <m:den>
                          <m:r>
                            <m:rPr>
                              <m:nor/>
                            </m:rPr>
                            <a:rPr lang="zh-CN" altLang="en-US" i="1">
                              <a:latin typeface="Cambria Math" panose="02040503050406030204" pitchFamily="18" charset="0"/>
                            </a:rPr>
                            <m:t>E</m:t>
                          </m:r>
                        </m:den>
                      </m:f>
                      <m:r>
                        <m:rPr>
                          <m:nor/>
                        </m:rPr>
                        <a:rPr lang="zh-CN" altLang="en-US" i="1">
                          <a:latin typeface="Cambria Math" panose="02040503050406030204" pitchFamily="18" charset="0"/>
                        </a:rPr>
                        <m:t>×</m:t>
                      </m:r>
                      <m:f>
                        <m:fPr>
                          <m:ctrlPr>
                            <a:rPr lang="zh-CN" altLang="en-US" i="1">
                              <a:latin typeface="Cambria Math" panose="02040503050406030204" pitchFamily="18" charset="0"/>
                            </a:rPr>
                          </m:ctrlPr>
                        </m:fPr>
                        <m:num>
                          <m:r>
                            <m:rPr>
                              <m:nor/>
                            </m:rPr>
                            <a:rPr lang="zh-CN" altLang="en-US" i="1">
                              <a:latin typeface="Cambria Math" panose="02040503050406030204" pitchFamily="18" charset="0"/>
                            </a:rPr>
                            <m:t>E</m:t>
                          </m:r>
                        </m:num>
                        <m:den>
                          <m:r>
                            <a:rPr lang="zh-CN" altLang="en-US" i="1">
                              <a:latin typeface="Cambria Math" panose="02040503050406030204" pitchFamily="18" charset="0"/>
                            </a:rPr>
                            <m:t>𝐴𝑉𝐼</m:t>
                          </m:r>
                        </m:den>
                      </m:f>
                      <m:r>
                        <m:rPr>
                          <m:nor/>
                        </m:rPr>
                        <a:rPr lang="zh-CN" altLang="en-US" i="1">
                          <a:latin typeface="Cambria Math" panose="02040503050406030204" pitchFamily="18" charset="0"/>
                        </a:rPr>
                        <m:t>×</m:t>
                      </m:r>
                      <m:f>
                        <m:fPr>
                          <m:ctrlPr>
                            <a:rPr lang="zh-CN" altLang="en-US" i="1">
                              <a:latin typeface="Cambria Math" panose="02040503050406030204" pitchFamily="18" charset="0"/>
                            </a:rPr>
                          </m:ctrlPr>
                        </m:fPr>
                        <m:num>
                          <m:r>
                            <a:rPr lang="zh-CN" altLang="en-US" i="1">
                              <a:latin typeface="Cambria Math" panose="02040503050406030204" pitchFamily="18" charset="0"/>
                            </a:rPr>
                            <m:t>𝐴𝑉𝐼</m:t>
                          </m:r>
                        </m:num>
                        <m:den>
                          <m:r>
                            <a:rPr lang="zh-CN" altLang="en-US" i="1">
                              <a:latin typeface="Cambria Math" panose="02040503050406030204" pitchFamily="18" charset="0"/>
                            </a:rPr>
                            <m:t>𝐺𝐷𝑃</m:t>
                          </m:r>
                        </m:den>
                      </m:f>
                      <m:r>
                        <m:rPr>
                          <m:nor/>
                        </m:rPr>
                        <a:rPr lang="zh-CN" altLang="en-US" i="1">
                          <a:latin typeface="Cambria Math" panose="02040503050406030204" pitchFamily="18" charset="0"/>
                        </a:rPr>
                        <m:t>×</m:t>
                      </m:r>
                      <m:r>
                        <m:rPr>
                          <m:nor/>
                        </m:rPr>
                        <a:rPr lang="zh-CN" altLang="en-US" i="1">
                          <a:latin typeface="Cambria Math" panose="02040503050406030204" pitchFamily="18" charset="0"/>
                        </a:rPr>
                        <m:t>GDP</m:t>
                      </m:r>
                    </m:oMath>
                  </m:oMathPara>
                </a14:m>
                <a:endParaRPr lang="zh-CN" altLang="en-US" dirty="0"/>
              </a:p>
            </p:txBody>
          </p:sp>
        </mc:Choice>
        <mc:Fallback xmlns="">
          <p:sp>
            <p:nvSpPr>
              <p:cNvPr id="6" name="矩形 5">
                <a:extLst>
                  <a:ext uri="{FF2B5EF4-FFF2-40B4-BE49-F238E27FC236}">
                    <a16:creationId xmlns:a16="http://schemas.microsoft.com/office/drawing/2014/main" id="{1608C97D-8061-2212-2196-D2D4EA230765}"/>
                  </a:ext>
                </a:extLst>
              </p:cNvPr>
              <p:cNvSpPr>
                <a:spLocks noRot="1" noChangeAspect="1" noMove="1" noResize="1" noEditPoints="1" noAdjustHandles="1" noChangeArrowheads="1" noChangeShapeType="1" noTextEdit="1"/>
              </p:cNvSpPr>
              <p:nvPr/>
            </p:nvSpPr>
            <p:spPr>
              <a:xfrm>
                <a:off x="4037413" y="1726257"/>
                <a:ext cx="3417923" cy="612796"/>
              </a:xfrm>
              <a:prstGeom prst="rect">
                <a:avLst/>
              </a:prstGeom>
              <a:blipFill>
                <a:blip r:embed="rId2"/>
                <a:stretch>
                  <a:fillRect/>
                </a:stretch>
              </a:blipFill>
            </p:spPr>
            <p:txBody>
              <a:bodyPr/>
              <a:lstStyle/>
              <a:p>
                <a:r>
                  <a:rPr lang="zh-CN" altLang="en-US">
                    <a:noFill/>
                  </a:rPr>
                  <a:t> </a:t>
                </a:r>
              </a:p>
            </p:txBody>
          </p:sp>
        </mc:Fallback>
      </mc:AlternateContent>
      <p:sp>
        <p:nvSpPr>
          <p:cNvPr id="7" name="矩形 6">
            <a:extLst>
              <a:ext uri="{FF2B5EF4-FFF2-40B4-BE49-F238E27FC236}">
                <a16:creationId xmlns:a16="http://schemas.microsoft.com/office/drawing/2014/main" id="{522DF62B-49AE-17B4-EEA1-EAF0C90FED82}"/>
              </a:ext>
            </a:extLst>
          </p:cNvPr>
          <p:cNvSpPr/>
          <p:nvPr/>
        </p:nvSpPr>
        <p:spPr>
          <a:xfrm>
            <a:off x="1372141" y="2653954"/>
            <a:ext cx="8748465" cy="698076"/>
          </a:xfrm>
          <a:prstGeom prst="rect">
            <a:avLst/>
          </a:prstGeom>
        </p:spPr>
        <p:txBody>
          <a:bodyPr wrap="square">
            <a:spAutoFit/>
          </a:bodyPr>
          <a:lstStyle/>
          <a:p>
            <a:pPr>
              <a:lnSpc>
                <a:spcPct val="130000"/>
              </a:lnSpc>
            </a:pPr>
            <a:r>
              <a:rPr lang="en-US" altLang="zh-CN" sz="1600" dirty="0">
                <a:latin typeface="Times New Roman" panose="02020603050405020304" pitchFamily="18" charset="0"/>
                <a:cs typeface="Times New Roman" panose="02020603050405020304" pitchFamily="18" charset="0"/>
              </a:rPr>
              <a:t>CO</a:t>
            </a:r>
            <a:r>
              <a:rPr lang="en-US" altLang="zh-CN" sz="1600" baseline="-25000" dirty="0">
                <a:latin typeface="Times New Roman" panose="02020603050405020304" pitchFamily="18" charset="0"/>
                <a:cs typeface="Times New Roman" panose="02020603050405020304" pitchFamily="18" charset="0"/>
              </a:rPr>
              <a:t>2 </a:t>
            </a:r>
            <a:r>
              <a:rPr lang="zh-CN" altLang="en-US" sz="1600" dirty="0">
                <a:latin typeface="Times New Roman" panose="02020603050405020304" pitchFamily="18" charset="0"/>
                <a:cs typeface="Times New Roman" panose="02020603050405020304" pitchFamily="18" charset="0"/>
              </a:rPr>
              <a:t>表示工业行业碳排放量，单位亿吨；</a:t>
            </a:r>
            <a:r>
              <a:rPr lang="en-US" altLang="zh-CN" sz="1600" dirty="0">
                <a:latin typeface="Times New Roman" panose="02020603050405020304" pitchFamily="18" charset="0"/>
                <a:cs typeface="Times New Roman" panose="02020603050405020304" pitchFamily="18" charset="0"/>
              </a:rPr>
              <a:t>E </a:t>
            </a:r>
            <a:r>
              <a:rPr lang="zh-CN" altLang="zh-CN" sz="1600" dirty="0">
                <a:latin typeface="Times New Roman" panose="02020603050405020304" pitchFamily="18" charset="0"/>
                <a:cs typeface="Times New Roman" panose="02020603050405020304" pitchFamily="18" charset="0"/>
              </a:rPr>
              <a:t>表示工业行业能源消费量，亿吨标准煤</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AVI</a:t>
            </a:r>
            <a:r>
              <a:rPr lang="zh-CN" altLang="zh-CN" sz="1600" dirty="0">
                <a:latin typeface="Times New Roman" panose="02020603050405020304" pitchFamily="18" charset="0"/>
                <a:cs typeface="Times New Roman" panose="02020603050405020304" pitchFamily="18" charset="0"/>
              </a:rPr>
              <a:t>表示工业行业增加值，亿元</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GDP </a:t>
            </a:r>
            <a:r>
              <a:rPr lang="zh-CN" altLang="en-US" sz="1600" dirty="0">
                <a:latin typeface="Times New Roman" panose="02020603050405020304" pitchFamily="18" charset="0"/>
                <a:cs typeface="Times New Roman" panose="02020603050405020304" pitchFamily="18" charset="0"/>
              </a:rPr>
              <a:t>表示国内生产总值，亿元。</a:t>
            </a:r>
            <a:endParaRPr lang="en-US" altLang="zh-CN" sz="1600"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08DF2A5F-5C61-EDEB-0658-C0AD1733F41C}"/>
              </a:ext>
            </a:extLst>
          </p:cNvPr>
          <p:cNvSpPr/>
          <p:nvPr/>
        </p:nvSpPr>
        <p:spPr>
          <a:xfrm>
            <a:off x="3565502" y="3953144"/>
            <a:ext cx="4592924" cy="369332"/>
          </a:xfrm>
          <a:prstGeom prst="rect">
            <a:avLst/>
          </a:prstGeom>
        </p:spPr>
        <p:txBody>
          <a:bodyPr wrap="none">
            <a:spAutoFit/>
          </a:bodyPr>
          <a:lstStyle/>
          <a:p>
            <a:r>
              <a:rPr lang="en-GB" altLang="zh-CN" dirty="0">
                <a:latin typeface="Times New Roman" panose="02020603050405020304" pitchFamily="18" charset="0"/>
              </a:rPr>
              <a:t>Δ</a:t>
            </a:r>
            <a:r>
              <a:rPr lang="en-GB" altLang="zh-CN" i="1" dirty="0">
                <a:latin typeface="Times New Roman" panose="02020603050405020304" pitchFamily="18" charset="0"/>
              </a:rPr>
              <a:t>CO</a:t>
            </a:r>
            <a:r>
              <a:rPr lang="en-GB" altLang="zh-CN" i="1" baseline="-25000" dirty="0">
                <a:latin typeface="Times New Roman" panose="02020603050405020304" pitchFamily="18" charset="0"/>
              </a:rPr>
              <a:t>2</a:t>
            </a:r>
            <a:r>
              <a:rPr lang="en-GB" altLang="zh-CN" dirty="0">
                <a:latin typeface="Times New Roman" panose="02020603050405020304" pitchFamily="18" charset="0"/>
              </a:rPr>
              <a:t>=</a:t>
            </a:r>
            <a:r>
              <a:rPr lang="en-GB" altLang="zh-CN" i="1" dirty="0">
                <a:latin typeface="Times New Roman" panose="02020603050405020304" pitchFamily="18" charset="0"/>
              </a:rPr>
              <a:t>CO</a:t>
            </a:r>
            <a:r>
              <a:rPr lang="en-GB" altLang="zh-CN" i="1" baseline="-25000" dirty="0">
                <a:latin typeface="Times New Roman" panose="02020603050405020304" pitchFamily="18" charset="0"/>
              </a:rPr>
              <a:t>2</a:t>
            </a:r>
            <a:r>
              <a:rPr lang="en-GB" altLang="zh-CN" dirty="0">
                <a:latin typeface="Times New Roman" panose="02020603050405020304" pitchFamily="18" charset="0"/>
              </a:rPr>
              <a:t>(t)-</a:t>
            </a:r>
            <a:r>
              <a:rPr lang="en-GB" altLang="zh-CN" i="1" dirty="0">
                <a:latin typeface="Times New Roman" panose="02020603050405020304" pitchFamily="18" charset="0"/>
              </a:rPr>
              <a:t>CO</a:t>
            </a:r>
            <a:r>
              <a:rPr lang="en-GB" altLang="zh-CN" i="1" baseline="-25000" dirty="0">
                <a:latin typeface="Times New Roman" panose="02020603050405020304" pitchFamily="18" charset="0"/>
              </a:rPr>
              <a:t>2</a:t>
            </a:r>
            <a:r>
              <a:rPr lang="en-GB" altLang="zh-CN" dirty="0">
                <a:latin typeface="Times New Roman" panose="02020603050405020304" pitchFamily="18" charset="0"/>
              </a:rPr>
              <a:t>(t-1)=Δ</a:t>
            </a:r>
            <a:r>
              <a:rPr lang="en-GB" altLang="zh-CN" i="1" dirty="0">
                <a:latin typeface="Times New Roman" panose="02020603050405020304" pitchFamily="18" charset="0"/>
              </a:rPr>
              <a:t>CI</a:t>
            </a:r>
            <a:r>
              <a:rPr lang="en-GB" altLang="zh-CN" dirty="0">
                <a:latin typeface="Times New Roman" panose="02020603050405020304" pitchFamily="18" charset="0"/>
              </a:rPr>
              <a:t>+Δ</a:t>
            </a:r>
            <a:r>
              <a:rPr lang="en-GB" altLang="zh-CN" i="1" dirty="0">
                <a:latin typeface="Times New Roman" panose="02020603050405020304" pitchFamily="18" charset="0"/>
              </a:rPr>
              <a:t>EI</a:t>
            </a:r>
            <a:r>
              <a:rPr lang="en-GB" altLang="zh-CN" dirty="0">
                <a:latin typeface="Times New Roman" panose="02020603050405020304" pitchFamily="18" charset="0"/>
              </a:rPr>
              <a:t>+Δ</a:t>
            </a:r>
            <a:r>
              <a:rPr lang="en-GB" altLang="zh-CN" i="1" dirty="0">
                <a:latin typeface="Times New Roman" panose="02020603050405020304" pitchFamily="18" charset="0"/>
              </a:rPr>
              <a:t>SI</a:t>
            </a:r>
            <a:r>
              <a:rPr lang="en-GB" altLang="zh-CN" dirty="0">
                <a:latin typeface="Times New Roman" panose="02020603050405020304" pitchFamily="18" charset="0"/>
              </a:rPr>
              <a:t>+Δ</a:t>
            </a:r>
            <a:r>
              <a:rPr lang="en-GB" altLang="zh-CN" i="1" dirty="0">
                <a:latin typeface="Times New Roman" panose="02020603050405020304" pitchFamily="18" charset="0"/>
              </a:rPr>
              <a:t>GDP</a:t>
            </a:r>
            <a:endParaRPr lang="zh-CN" altLang="en-US" dirty="0"/>
          </a:p>
        </p:txBody>
      </p:sp>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A185F5B1-7A46-1765-FE55-46C3C45E7717}"/>
                  </a:ext>
                </a:extLst>
              </p:cNvPr>
              <p:cNvSpPr/>
              <p:nvPr/>
            </p:nvSpPr>
            <p:spPr>
              <a:xfrm>
                <a:off x="1991637" y="4898296"/>
                <a:ext cx="3895875"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CI</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zh-CN" altLang="en-US" sz="1400" i="1">
                              <a:latin typeface="Cambria Math" panose="02040503050406030204" pitchFamily="18" charset="0"/>
                            </a:rPr>
                            <m:t>CI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zh-CN" altLang="en-US" sz="1400" i="1">
                              <a:latin typeface="Cambria Math" panose="02040503050406030204" pitchFamily="18" charset="0"/>
                            </a:rPr>
                            <m:t>CI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9" name="矩形 8">
                <a:extLst>
                  <a:ext uri="{FF2B5EF4-FFF2-40B4-BE49-F238E27FC236}">
                    <a16:creationId xmlns:a16="http://schemas.microsoft.com/office/drawing/2014/main" id="{A185F5B1-7A46-1765-FE55-46C3C45E7717}"/>
                  </a:ext>
                </a:extLst>
              </p:cNvPr>
              <p:cNvSpPr>
                <a:spLocks noRot="1" noChangeAspect="1" noMove="1" noResize="1" noEditPoints="1" noAdjustHandles="1" noChangeArrowheads="1" noChangeShapeType="1" noTextEdit="1"/>
              </p:cNvSpPr>
              <p:nvPr/>
            </p:nvSpPr>
            <p:spPr>
              <a:xfrm>
                <a:off x="1991637" y="4898296"/>
                <a:ext cx="3895875" cy="614079"/>
              </a:xfrm>
              <a:prstGeom prst="rect">
                <a:avLst/>
              </a:prstGeom>
              <a:blipFill>
                <a:blip r:embed="rId3"/>
                <a:stretch>
                  <a:fillRect l="-4851" t="-117000" b="-169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0D915161-2EFB-881C-B6E6-B1A2F8F9BD8F}"/>
                  </a:ext>
                </a:extLst>
              </p:cNvPr>
              <p:cNvSpPr/>
              <p:nvPr/>
            </p:nvSpPr>
            <p:spPr>
              <a:xfrm>
                <a:off x="1970899" y="5717650"/>
                <a:ext cx="3891065"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EI</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zh-CN" altLang="en-US" sz="1400" i="1">
                              <a:latin typeface="Cambria Math" panose="02040503050406030204" pitchFamily="18" charset="0"/>
                            </a:rPr>
                            <m:t>EI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zh-CN" altLang="en-US" sz="1400" i="1">
                              <a:latin typeface="Cambria Math" panose="02040503050406030204" pitchFamily="18" charset="0"/>
                            </a:rPr>
                            <m:t>EI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10" name="矩形 9">
                <a:extLst>
                  <a:ext uri="{FF2B5EF4-FFF2-40B4-BE49-F238E27FC236}">
                    <a16:creationId xmlns:a16="http://schemas.microsoft.com/office/drawing/2014/main" id="{0D915161-2EFB-881C-B6E6-B1A2F8F9BD8F}"/>
                  </a:ext>
                </a:extLst>
              </p:cNvPr>
              <p:cNvSpPr>
                <a:spLocks noRot="1" noChangeAspect="1" noMove="1" noResize="1" noEditPoints="1" noAdjustHandles="1" noChangeArrowheads="1" noChangeShapeType="1" noTextEdit="1"/>
              </p:cNvSpPr>
              <p:nvPr/>
            </p:nvSpPr>
            <p:spPr>
              <a:xfrm>
                <a:off x="1970899" y="5717650"/>
                <a:ext cx="3891065" cy="614079"/>
              </a:xfrm>
              <a:prstGeom prst="rect">
                <a:avLst/>
              </a:prstGeom>
              <a:blipFill>
                <a:blip r:embed="rId4"/>
                <a:stretch>
                  <a:fillRect l="-4851" t="-115842" b="-16633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BB680042-3658-3ACD-CE26-C852D5DD9F72}"/>
                  </a:ext>
                </a:extLst>
              </p:cNvPr>
              <p:cNvSpPr/>
              <p:nvPr/>
            </p:nvSpPr>
            <p:spPr>
              <a:xfrm>
                <a:off x="6377847" y="4894122"/>
                <a:ext cx="4046556"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GPC</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en-US" altLang="zh-CN" sz="1400" b="0" i="1" smtClean="0">
                              <a:latin typeface="Cambria Math" panose="02040503050406030204" pitchFamily="18" charset="0"/>
                            </a:rPr>
                            <m:t>SI</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en-US" altLang="zh-CN" sz="1400" b="0" i="1" smtClean="0">
                              <a:latin typeface="Cambria Math" panose="02040503050406030204" pitchFamily="18" charset="0"/>
                            </a:rPr>
                            <m:t>SI</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11" name="矩形 10">
                <a:extLst>
                  <a:ext uri="{FF2B5EF4-FFF2-40B4-BE49-F238E27FC236}">
                    <a16:creationId xmlns:a16="http://schemas.microsoft.com/office/drawing/2014/main" id="{BB680042-3658-3ACD-CE26-C852D5DD9F72}"/>
                  </a:ext>
                </a:extLst>
              </p:cNvPr>
              <p:cNvSpPr>
                <a:spLocks noRot="1" noChangeAspect="1" noMove="1" noResize="1" noEditPoints="1" noAdjustHandles="1" noChangeArrowheads="1" noChangeShapeType="1" noTextEdit="1"/>
              </p:cNvSpPr>
              <p:nvPr/>
            </p:nvSpPr>
            <p:spPr>
              <a:xfrm>
                <a:off x="6377847" y="4894122"/>
                <a:ext cx="4046556" cy="614079"/>
              </a:xfrm>
              <a:prstGeom prst="rect">
                <a:avLst/>
              </a:prstGeom>
              <a:blipFill>
                <a:blip r:embed="rId5"/>
                <a:stretch>
                  <a:fillRect l="-602" t="-115842" b="-16633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82AEE373-97BA-5E4C-C782-D05942E6EF7B}"/>
                  </a:ext>
                </a:extLst>
              </p:cNvPr>
              <p:cNvSpPr/>
              <p:nvPr/>
            </p:nvSpPr>
            <p:spPr>
              <a:xfrm>
                <a:off x="6377847" y="5767249"/>
                <a:ext cx="4020909"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zh-CN" altLang="en-US" sz="1400"/>
                        <m:t>Δ</m:t>
                      </m:r>
                      <m:r>
                        <m:rPr>
                          <m:nor/>
                        </m:rPr>
                        <a:rPr lang="zh-CN" altLang="en-US" sz="1400" i="1"/>
                        <m:t>P</m:t>
                      </m:r>
                      <m:r>
                        <m:rPr>
                          <m:nor/>
                        </m:rPr>
                        <a:rPr lang="zh-CN" altLang="en-US" sz="1400" i="1"/>
                        <m:t>=</m:t>
                      </m:r>
                      <m:nary>
                        <m:naryPr>
                          <m:chr m:val="∑"/>
                          <m:subHide m:val="on"/>
                          <m:supHide m:val="on"/>
                          <m:ctrlPr>
                            <a:rPr lang="zh-CN" altLang="en-US" sz="1400" i="1">
                              <a:latin typeface="Cambria Math" panose="02040503050406030204" pitchFamily="18" charset="0"/>
                            </a:rPr>
                          </m:ctrlPr>
                        </m:naryPr>
                        <m:sub/>
                        <m:sup/>
                        <m:e>
                          <m:f>
                            <m:fPr>
                              <m:ctrlPr>
                                <a:rPr lang="zh-CN" altLang="en-US" sz="1400" i="1">
                                  <a:latin typeface="Cambria Math" panose="02040503050406030204" pitchFamily="18" charset="0"/>
                                </a:rPr>
                              </m:ctrlPr>
                            </m:fPr>
                            <m:num>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num>
                            <m:den>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sSub>
                                <m:sSubPr>
                                  <m:ctrlPr>
                                    <a:rPr lang="zh-CN" altLang="en-US" sz="1400" i="1">
                                      <a:latin typeface="Cambria Math" panose="02040503050406030204" pitchFamily="18" charset="0"/>
                                    </a:rPr>
                                  </m:ctrlPr>
                                </m:sSubPr>
                                <m:e>
                                  <m:r>
                                    <m:rPr>
                                      <m:nor/>
                                    </m:rPr>
                                    <a:rPr lang="zh-CN" altLang="en-US" sz="1400" i="1">
                                      <a:latin typeface="Cambria Math" panose="02040503050406030204" pitchFamily="18" charset="0"/>
                                    </a:rPr>
                                    <m:t>LnCO</m:t>
                                  </m:r>
                                </m:e>
                                <m:sub>
                                  <m:r>
                                    <m:rPr>
                                      <m:nor/>
                                    </m:rPr>
                                    <a:rPr lang="zh-CN" altLang="en-US" sz="1400" i="1">
                                      <a:latin typeface="Cambria Math" panose="02040503050406030204" pitchFamily="18" charset="0"/>
                                    </a:rPr>
                                    <m:t>2</m:t>
                                  </m:r>
                                </m:sub>
                              </m:sSub>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e>
                      </m:nary>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Ln</m:t>
                      </m:r>
                      <m:r>
                        <m:rPr>
                          <m:nor/>
                        </m:rPr>
                        <a:rPr lang="zh-CN" altLang="en-US" sz="1400" i="1">
                          <a:latin typeface="Cambria Math" panose="02040503050406030204" pitchFamily="18" charset="0"/>
                        </a:rPr>
                        <m:t>(</m:t>
                      </m:r>
                      <m:f>
                        <m:fPr>
                          <m:ctrlPr>
                            <a:rPr lang="zh-CN" altLang="en-US" sz="1400" i="1">
                              <a:latin typeface="Cambria Math" panose="02040503050406030204" pitchFamily="18" charset="0"/>
                            </a:rPr>
                          </m:ctrlPr>
                        </m:fPr>
                        <m:num>
                          <m:r>
                            <m:rPr>
                              <m:nor/>
                            </m:rPr>
                            <a:rPr lang="en-US" altLang="zh-CN" sz="1400" b="0" i="1" smtClean="0">
                              <a:latin typeface="Cambria Math" panose="02040503050406030204" pitchFamily="18" charset="0"/>
                            </a:rPr>
                            <m:t>GD</m:t>
                          </m:r>
                          <m:r>
                            <m:rPr>
                              <m:nor/>
                            </m:rPr>
                            <a:rPr lang="zh-CN" altLang="en-US" sz="1400" i="1">
                              <a:latin typeface="Cambria Math" panose="02040503050406030204" pitchFamily="18" charset="0"/>
                            </a:rPr>
                            <m:t>P</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m:t>
                          </m:r>
                        </m:num>
                        <m:den>
                          <m:r>
                            <m:rPr>
                              <m:nor/>
                            </m:rPr>
                            <a:rPr lang="en-US" altLang="zh-CN" sz="1400" b="0" i="1" smtClean="0">
                              <a:latin typeface="Cambria Math" panose="02040503050406030204" pitchFamily="18" charset="0"/>
                            </a:rPr>
                            <m:t>GD</m:t>
                          </m:r>
                          <m:r>
                            <m:rPr>
                              <m:nor/>
                            </m:rPr>
                            <a:rPr lang="zh-CN" altLang="en-US" sz="1400" i="1">
                              <a:latin typeface="Cambria Math" panose="02040503050406030204" pitchFamily="18" charset="0"/>
                            </a:rPr>
                            <m:t>P</m:t>
                          </m:r>
                          <m:r>
                            <m:rPr>
                              <m:nor/>
                            </m:rPr>
                            <a:rPr lang="zh-CN" altLang="en-US" sz="1400" i="1">
                              <a:latin typeface="Cambria Math" panose="02040503050406030204" pitchFamily="18" charset="0"/>
                            </a:rPr>
                            <m:t>(</m:t>
                          </m:r>
                          <m:r>
                            <m:rPr>
                              <m:nor/>
                            </m:rPr>
                            <a:rPr lang="zh-CN" altLang="en-US" sz="1400" i="1">
                              <a:latin typeface="Cambria Math" panose="02040503050406030204" pitchFamily="18" charset="0"/>
                            </a:rPr>
                            <m:t>t</m:t>
                          </m:r>
                          <m:r>
                            <m:rPr>
                              <m:nor/>
                            </m:rPr>
                            <a:rPr lang="zh-CN" altLang="en-US" sz="1400" i="1">
                              <a:latin typeface="Cambria Math" panose="02040503050406030204" pitchFamily="18" charset="0"/>
                            </a:rPr>
                            <m:t>−1)</m:t>
                          </m:r>
                        </m:den>
                      </m:f>
                      <m:r>
                        <m:rPr>
                          <m:nor/>
                        </m:rPr>
                        <a:rPr lang="zh-CN" altLang="en-US" sz="1400" i="1">
                          <a:latin typeface="Cambria Math" panose="02040503050406030204" pitchFamily="18" charset="0"/>
                        </a:rPr>
                        <m:t>)</m:t>
                      </m:r>
                    </m:oMath>
                  </m:oMathPara>
                </a14:m>
                <a:endParaRPr lang="zh-CN" altLang="en-US" sz="1400" dirty="0"/>
              </a:p>
            </p:txBody>
          </p:sp>
        </mc:Choice>
        <mc:Fallback xmlns="">
          <p:sp>
            <p:nvSpPr>
              <p:cNvPr id="12" name="矩形 11">
                <a:extLst>
                  <a:ext uri="{FF2B5EF4-FFF2-40B4-BE49-F238E27FC236}">
                    <a16:creationId xmlns:a16="http://schemas.microsoft.com/office/drawing/2014/main" id="{82AEE373-97BA-5E4C-C782-D05942E6EF7B}"/>
                  </a:ext>
                </a:extLst>
              </p:cNvPr>
              <p:cNvSpPr>
                <a:spLocks noRot="1" noChangeAspect="1" noMove="1" noResize="1" noEditPoints="1" noAdjustHandles="1" noChangeArrowheads="1" noChangeShapeType="1" noTextEdit="1"/>
              </p:cNvSpPr>
              <p:nvPr/>
            </p:nvSpPr>
            <p:spPr>
              <a:xfrm>
                <a:off x="6377847" y="5767249"/>
                <a:ext cx="4020909" cy="614079"/>
              </a:xfrm>
              <a:prstGeom prst="rect">
                <a:avLst/>
              </a:prstGeom>
              <a:blipFill>
                <a:blip r:embed="rId6"/>
                <a:stretch>
                  <a:fillRect l="-5758" t="-115842" b="-166337"/>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77B44E5E-06F3-FC57-073E-7E71E411A984}"/>
              </a:ext>
            </a:extLst>
          </p:cNvPr>
          <p:cNvSpPr txBox="1"/>
          <p:nvPr/>
        </p:nvSpPr>
        <p:spPr>
          <a:xfrm>
            <a:off x="950489" y="1434934"/>
            <a:ext cx="1579278"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碳排放恒等式</a:t>
            </a:r>
          </a:p>
        </p:txBody>
      </p:sp>
      <p:sp>
        <p:nvSpPr>
          <p:cNvPr id="14" name="文本框 13">
            <a:extLst>
              <a:ext uri="{FF2B5EF4-FFF2-40B4-BE49-F238E27FC236}">
                <a16:creationId xmlns:a16="http://schemas.microsoft.com/office/drawing/2014/main" id="{3876660D-FCAD-D0C0-1F15-E4C6C3B2018C}"/>
              </a:ext>
            </a:extLst>
          </p:cNvPr>
          <p:cNvSpPr txBox="1"/>
          <p:nvPr/>
        </p:nvSpPr>
        <p:spPr>
          <a:xfrm>
            <a:off x="950489" y="3496039"/>
            <a:ext cx="2047355" cy="369332"/>
          </a:xfrm>
          <a:prstGeom prst="rect">
            <a:avLst/>
          </a:prstGeom>
          <a:noFill/>
        </p:spPr>
        <p:txBody>
          <a:bodyPr wrap="none" rtlCol="0">
            <a:spAutoFit/>
          </a:bodyPr>
          <a:lstStyle/>
          <a:p>
            <a:r>
              <a:rPr lang="en-US" altLang="zh-CN" b="1" dirty="0">
                <a:solidFill>
                  <a:srgbClr val="FF0000"/>
                </a:solidFill>
                <a:latin typeface="黑体" panose="02010609060101010101" pitchFamily="49" charset="-122"/>
                <a:ea typeface="黑体" panose="02010609060101010101" pitchFamily="49" charset="-122"/>
              </a:rPr>
              <a:t>LMDI</a:t>
            </a:r>
            <a:r>
              <a:rPr lang="zh-CN" altLang="en-US" b="1" dirty="0">
                <a:solidFill>
                  <a:srgbClr val="FF0000"/>
                </a:solidFill>
                <a:latin typeface="黑体" panose="02010609060101010101" pitchFamily="49" charset="-122"/>
                <a:ea typeface="黑体" panose="02010609060101010101" pitchFamily="49" charset="-122"/>
              </a:rPr>
              <a:t>因素分解方法</a:t>
            </a:r>
          </a:p>
        </p:txBody>
      </p:sp>
    </p:spTree>
    <p:extLst>
      <p:ext uri="{BB962C8B-B14F-4D97-AF65-F5344CB8AC3E}">
        <p14:creationId xmlns:p14="http://schemas.microsoft.com/office/powerpoint/2010/main" val="384980273"/>
      </p:ext>
    </p:extLst>
  </p:cSld>
  <p:clrMapOvr>
    <a:masterClrMapping/>
  </p:clrMapOvr>
</p:sld>
</file>

<file path=ppt/theme/theme1.xml><?xml version="1.0" encoding="utf-8"?>
<a:theme xmlns:a="http://schemas.openxmlformats.org/drawingml/2006/main" name="NJUP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JUPT" id="{DD126F0C-F58E-4474-9ADE-BFEE4A3FA844}" vid="{C8E3BE2F-9477-42A4-8069-977647749ED1}"/>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NJUPT</Template>
  <TotalTime>980</TotalTime>
  <Words>988</Words>
  <Application>Microsoft Office PowerPoint</Application>
  <PresentationFormat>宽屏</PresentationFormat>
  <Paragraphs>119</Paragraphs>
  <Slides>13</Slides>
  <Notes>2</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13</vt:i4>
      </vt:variant>
    </vt:vector>
  </HeadingPairs>
  <TitlesOfParts>
    <vt:vector size="26" baseType="lpstr">
      <vt:lpstr>等线</vt:lpstr>
      <vt:lpstr>黑体</vt:lpstr>
      <vt:lpstr>华文细黑</vt:lpstr>
      <vt:lpstr>宋体</vt:lpstr>
      <vt:lpstr>Arial</vt:lpstr>
      <vt:lpstr>Arial Black</vt:lpstr>
      <vt:lpstr>Calibri</vt:lpstr>
      <vt:lpstr>Calibri Light</vt:lpstr>
      <vt:lpstr>Cambria Math</vt:lpstr>
      <vt:lpstr>Times New Roman</vt:lpstr>
      <vt:lpstr>Verdana</vt:lpstr>
      <vt:lpstr>Wingdings</vt:lpstr>
      <vt:lpstr>NJUPT</vt:lpstr>
      <vt:lpstr>专题-工业行业碳排放</vt:lpstr>
      <vt:lpstr>目录</vt:lpstr>
      <vt:lpstr>工业分行业能源消费情况</vt:lpstr>
      <vt:lpstr>工业部门发展情况</vt:lpstr>
      <vt:lpstr>工业分行业终端能源消费量(实物量)-2019</vt:lpstr>
      <vt:lpstr>工业分行业碳排放量核算</vt:lpstr>
      <vt:lpstr>电力排放因子和热力排放因子</vt:lpstr>
      <vt:lpstr>工业分行业碳排放</vt:lpstr>
      <vt:lpstr>中国工业部门碳排放变化影响因素分析</vt:lpstr>
      <vt:lpstr>结果分析</vt:lpstr>
      <vt:lpstr>结果分析</vt:lpstr>
      <vt:lpstr>结果分析</vt:lpstr>
      <vt:lpstr>对策建议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专题-能源平衡表</dc:title>
  <dc:creator>zheng xiaoqi</dc:creator>
  <cp:lastModifiedBy>zheng xiaoqi</cp:lastModifiedBy>
  <cp:revision>26</cp:revision>
  <dcterms:created xsi:type="dcterms:W3CDTF">2022-05-16T07:33:26Z</dcterms:created>
  <dcterms:modified xsi:type="dcterms:W3CDTF">2022-05-19T10:02:49Z</dcterms:modified>
</cp:coreProperties>
</file>