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64" r:id="rId5"/>
    <p:sldId id="259" r:id="rId6"/>
    <p:sldId id="275" r:id="rId7"/>
    <p:sldId id="277" r:id="rId8"/>
    <p:sldId id="286" r:id="rId9"/>
    <p:sldId id="282" r:id="rId10"/>
    <p:sldId id="284" r:id="rId11"/>
    <p:sldId id="278" r:id="rId12"/>
    <p:sldId id="279" r:id="rId13"/>
    <p:sldId id="280" r:id="rId14"/>
    <p:sldId id="281" r:id="rId15"/>
    <p:sldId id="287"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5917" autoAdjust="0"/>
  </p:normalViewPr>
  <p:slideViewPr>
    <p:cSldViewPr snapToGrid="0">
      <p:cViewPr varScale="1">
        <p:scale>
          <a:sx n="61" d="100"/>
          <a:sy n="61" d="100"/>
        </p:scale>
        <p:origin x="10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60F8F1-54E4-40FD-BD6F-D8A544A583A7}" type="datetimeFigureOut">
              <a:rPr lang="zh-CN" altLang="en-US" smtClean="0"/>
              <a:t>2022/5/20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056C9-CD0F-44E2-8024-E7CEA0CA6F39}" type="slidenum">
              <a:rPr lang="zh-CN" altLang="en-US" smtClean="0"/>
              <a:t>‹#›</a:t>
            </a:fld>
            <a:endParaRPr lang="zh-CN" altLang="en-US"/>
          </a:p>
        </p:txBody>
      </p:sp>
    </p:spTree>
    <p:extLst>
      <p:ext uri="{BB962C8B-B14F-4D97-AF65-F5344CB8AC3E}">
        <p14:creationId xmlns:p14="http://schemas.microsoft.com/office/powerpoint/2010/main" val="1479052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142801"/>
          </a:xfrm>
          <a:prstGeom prst="rect">
            <a:avLst/>
          </a:prstGeom>
        </p:spPr>
        <p:txBody>
          <a:bodyPr anchor="b"/>
          <a:lstStyle>
            <a:lvl1pPr algn="ctr">
              <a:defRPr sz="5400">
                <a:latin typeface="华文细黑" panose="02010600040101010101" pitchFamily="2" charset="-122"/>
                <a:ea typeface="华文细黑" panose="02010600040101010101" pitchFamily="2" charset="-122"/>
              </a:defRPr>
            </a:lvl1pPr>
          </a:lstStyle>
          <a:p>
            <a:r>
              <a:rPr lang="zh-CN" altLang="en-US"/>
              <a:t>单击此处编辑母版标题样式</a:t>
            </a:r>
            <a:endParaRPr lang="zh-CN" altLang="en-US" dirty="0"/>
          </a:p>
        </p:txBody>
      </p:sp>
      <p:sp>
        <p:nvSpPr>
          <p:cNvPr id="3" name="副标题 2"/>
          <p:cNvSpPr>
            <a:spLocks noGrp="1"/>
          </p:cNvSpPr>
          <p:nvPr>
            <p:ph type="subTitle" idx="1"/>
          </p:nvPr>
        </p:nvSpPr>
        <p:spPr>
          <a:xfrm>
            <a:off x="1524000" y="3792070"/>
            <a:ext cx="9144000" cy="146572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dirty="0"/>
          </a:p>
        </p:txBody>
      </p:sp>
      <p:grpSp>
        <p:nvGrpSpPr>
          <p:cNvPr id="7" name="Group 7"/>
          <p:cNvGrpSpPr>
            <a:grpSpLocks/>
          </p:cNvGrpSpPr>
          <p:nvPr/>
        </p:nvGrpSpPr>
        <p:grpSpPr bwMode="auto">
          <a:xfrm>
            <a:off x="349624" y="3455195"/>
            <a:ext cx="11456893" cy="81381"/>
            <a:chOff x="144" y="1680"/>
            <a:chExt cx="5424" cy="144"/>
          </a:xfrm>
          <a:solidFill>
            <a:schemeClr val="tx2">
              <a:lumMod val="40000"/>
              <a:lumOff val="60000"/>
            </a:schemeClr>
          </a:solidFill>
        </p:grpSpPr>
        <p:sp>
          <p:nvSpPr>
            <p:cNvPr id="8" name="Rectangle 8"/>
            <p:cNvSpPr>
              <a:spLocks noChangeArrowheads="1"/>
            </p:cNvSpPr>
            <p:nvPr/>
          </p:nvSpPr>
          <p:spPr bwMode="auto">
            <a:xfrm>
              <a:off x="144" y="1680"/>
              <a:ext cx="1808"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zh-CN" altLang="en-US">
                <a:latin typeface="Verdana" pitchFamily="34" charset="0"/>
              </a:endParaRPr>
            </a:p>
          </p:txBody>
        </p:sp>
        <p:sp>
          <p:nvSpPr>
            <p:cNvPr id="9" name="Rectangle 9"/>
            <p:cNvSpPr>
              <a:spLocks noChangeArrowheads="1"/>
            </p:cNvSpPr>
            <p:nvPr/>
          </p:nvSpPr>
          <p:spPr bwMode="auto">
            <a:xfrm>
              <a:off x="1952" y="1680"/>
              <a:ext cx="1808"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zh-CN" altLang="en-US">
                <a:latin typeface="Verdana" pitchFamily="34" charset="0"/>
              </a:endParaRPr>
            </a:p>
          </p:txBody>
        </p:sp>
        <p:sp>
          <p:nvSpPr>
            <p:cNvPr id="10" name="Rectangle 10"/>
            <p:cNvSpPr>
              <a:spLocks noChangeArrowheads="1"/>
            </p:cNvSpPr>
            <p:nvPr/>
          </p:nvSpPr>
          <p:spPr bwMode="auto">
            <a:xfrm>
              <a:off x="3760" y="1680"/>
              <a:ext cx="1808"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zh-CN" altLang="en-US">
                <a:latin typeface="Verdana" pitchFamily="34" charset="0"/>
              </a:endParaRPr>
            </a:p>
          </p:txBody>
        </p:sp>
      </p:grpSp>
      <p:sp>
        <p:nvSpPr>
          <p:cNvPr id="6" name="日期占位符 5">
            <a:extLst>
              <a:ext uri="{FF2B5EF4-FFF2-40B4-BE49-F238E27FC236}">
                <a16:creationId xmlns:a16="http://schemas.microsoft.com/office/drawing/2014/main" id="{E3F561A8-0430-A0B4-9D46-0F98058CFCB2}"/>
              </a:ext>
            </a:extLst>
          </p:cNvPr>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12" name="页脚占位符 11">
            <a:extLst>
              <a:ext uri="{FF2B5EF4-FFF2-40B4-BE49-F238E27FC236}">
                <a16:creationId xmlns:a16="http://schemas.microsoft.com/office/drawing/2014/main" id="{8185A147-2F86-CAB6-0723-1152C3819B73}"/>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71604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330833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368278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CSC-2">
    <p:spTree>
      <p:nvGrpSpPr>
        <p:cNvPr id="1" name=""/>
        <p:cNvGrpSpPr/>
        <p:nvPr/>
      </p:nvGrpSpPr>
      <p:grpSpPr>
        <a:xfrm>
          <a:off x="0" y="0"/>
          <a:ext cx="0" cy="0"/>
          <a:chOff x="0" y="0"/>
          <a:chExt cx="0" cy="0"/>
        </a:xfrm>
      </p:grpSpPr>
      <p:sp>
        <p:nvSpPr>
          <p:cNvPr id="2" name="标题 1"/>
          <p:cNvSpPr>
            <a:spLocks noGrp="1"/>
          </p:cNvSpPr>
          <p:nvPr>
            <p:ph type="title"/>
          </p:nvPr>
        </p:nvSpPr>
        <p:spPr>
          <a:xfrm>
            <a:off x="838199" y="3645"/>
            <a:ext cx="9816353" cy="1058673"/>
          </a:xfrm>
          <a:prstGeom prst="rect">
            <a:avLst/>
          </a:prstGeom>
        </p:spPr>
        <p:txBody>
          <a:bodyPr anchor="ctr">
            <a:normAutofit/>
          </a:bodyPr>
          <a:lstStyle>
            <a:lvl1pPr>
              <a:defRPr sz="3200" b="1">
                <a:solidFill>
                  <a:schemeClr val="tx1"/>
                </a:solidFill>
                <a:latin typeface="华文细黑" panose="02010600040101010101" pitchFamily="2" charset="-122"/>
                <a:ea typeface="华文细黑" panose="02010600040101010101" pitchFamily="2" charset="-122"/>
              </a:defRPr>
            </a:lvl1p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112060" y="6475319"/>
            <a:ext cx="2743200" cy="365125"/>
          </a:xfrm>
          <a:prstGeom prst="rect">
            <a:avLst/>
          </a:prstGeom>
        </p:spPr>
        <p:txBody>
          <a:bodyPr/>
          <a:lstStyle>
            <a:lvl1pPr algn="l">
              <a:defRPr>
                <a:solidFill>
                  <a:schemeClr val="tx2">
                    <a:lumMod val="60000"/>
                    <a:lumOff val="40000"/>
                  </a:schemeClr>
                </a:solidFill>
              </a:defRPr>
            </a:lvl1pPr>
          </a:lstStyle>
          <a:p>
            <a:fld id="{D683C379-ECDD-40B0-AA98-24076913F1D7}" type="slidenum">
              <a:rPr lang="zh-CN" altLang="en-US" smtClean="0"/>
              <a:t>‹#›</a:t>
            </a:fld>
            <a:endParaRPr lang="zh-CN" altLang="en-US"/>
          </a:p>
        </p:txBody>
      </p:sp>
      <p:sp>
        <p:nvSpPr>
          <p:cNvPr id="11" name="矩形 10"/>
          <p:cNvSpPr/>
          <p:nvPr/>
        </p:nvSpPr>
        <p:spPr>
          <a:xfrm>
            <a:off x="0" y="0"/>
            <a:ext cx="12192000" cy="106231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sz="1800"/>
          </a:p>
        </p:txBody>
      </p:sp>
    </p:spTree>
    <p:extLst>
      <p:ext uri="{BB962C8B-B14F-4D97-AF65-F5344CB8AC3E}">
        <p14:creationId xmlns:p14="http://schemas.microsoft.com/office/powerpoint/2010/main" val="94239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21849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8" name="矩形 7"/>
          <p:cNvSpPr/>
          <p:nvPr/>
        </p:nvSpPr>
        <p:spPr>
          <a:xfrm>
            <a:off x="0" y="0"/>
            <a:ext cx="12192000" cy="106231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sz="1800"/>
          </a:p>
        </p:txBody>
      </p:sp>
      <p:sp>
        <p:nvSpPr>
          <p:cNvPr id="9" name="标题 1"/>
          <p:cNvSpPr>
            <a:spLocks noGrp="1"/>
          </p:cNvSpPr>
          <p:nvPr>
            <p:ph type="title"/>
          </p:nvPr>
        </p:nvSpPr>
        <p:spPr>
          <a:xfrm>
            <a:off x="838199" y="3645"/>
            <a:ext cx="9816353" cy="1058673"/>
          </a:xfrm>
          <a:prstGeom prst="rect">
            <a:avLst/>
          </a:prstGeom>
        </p:spPr>
        <p:txBody>
          <a:bodyPr anchor="ctr">
            <a:normAutofit/>
          </a:bodyPr>
          <a:lstStyle>
            <a:lvl1pPr>
              <a:defRPr sz="3200" b="1">
                <a:solidFill>
                  <a:schemeClr val="bg1"/>
                </a:solidFill>
                <a:latin typeface="华文细黑" panose="02010600040101010101" pitchFamily="2" charset="-122"/>
                <a:ea typeface="华文细黑" panose="02010600040101010101" pitchFamily="2" charset="-122"/>
              </a:defRPr>
            </a:lvl1pPr>
          </a:lstStyle>
          <a:p>
            <a:r>
              <a:rPr lang="zh-CN" altLang="en-US"/>
              <a:t>单击此处编辑母版标题样式</a:t>
            </a:r>
          </a:p>
        </p:txBody>
      </p:sp>
      <p:sp>
        <p:nvSpPr>
          <p:cNvPr id="10" name="灯片编号占位符 5"/>
          <p:cNvSpPr>
            <a:spLocks noGrp="1"/>
          </p:cNvSpPr>
          <p:nvPr>
            <p:ph type="sldNum" sz="quarter" idx="12"/>
          </p:nvPr>
        </p:nvSpPr>
        <p:spPr>
          <a:xfrm>
            <a:off x="112060" y="6475319"/>
            <a:ext cx="2743200" cy="365125"/>
          </a:xfrm>
          <a:prstGeom prst="rect">
            <a:avLst/>
          </a:prstGeom>
        </p:spPr>
        <p:txBody>
          <a:bodyPr/>
          <a:lstStyle>
            <a:lvl1pPr algn="l">
              <a:defRPr>
                <a:solidFill>
                  <a:schemeClr val="tx2">
                    <a:lumMod val="60000"/>
                    <a:lumOff val="40000"/>
                  </a:schemeClr>
                </a:solidFill>
              </a:defRPr>
            </a:lvl1p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300285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10" name="标题 1"/>
          <p:cNvSpPr>
            <a:spLocks noGrp="1"/>
          </p:cNvSpPr>
          <p:nvPr>
            <p:ph type="title"/>
          </p:nvPr>
        </p:nvSpPr>
        <p:spPr>
          <a:xfrm>
            <a:off x="838199" y="3645"/>
            <a:ext cx="9816353" cy="1058673"/>
          </a:xfrm>
          <a:prstGeom prst="rect">
            <a:avLst/>
          </a:prstGeom>
        </p:spPr>
        <p:txBody>
          <a:bodyPr anchor="ctr">
            <a:normAutofit/>
          </a:bodyPr>
          <a:lstStyle>
            <a:lvl1pPr>
              <a:defRPr sz="3200">
                <a:latin typeface="华文细黑" panose="02010600040101010101" pitchFamily="2" charset="-122"/>
                <a:ea typeface="华文细黑" panose="02010600040101010101" pitchFamily="2" charset="-122"/>
              </a:defRPr>
            </a:lvl1pPr>
          </a:lstStyle>
          <a:p>
            <a:r>
              <a:rPr lang="zh-CN" altLang="en-US"/>
              <a:t>单击此处编辑母版标题样式</a:t>
            </a:r>
          </a:p>
        </p:txBody>
      </p:sp>
      <p:sp>
        <p:nvSpPr>
          <p:cNvPr id="11" name="矩形 10"/>
          <p:cNvSpPr/>
          <p:nvPr/>
        </p:nvSpPr>
        <p:spPr>
          <a:xfrm>
            <a:off x="0" y="0"/>
            <a:ext cx="12192000" cy="106231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sz="1800"/>
          </a:p>
        </p:txBody>
      </p:sp>
      <p:sp>
        <p:nvSpPr>
          <p:cNvPr id="12" name="灯片编号占位符 5"/>
          <p:cNvSpPr>
            <a:spLocks noGrp="1"/>
          </p:cNvSpPr>
          <p:nvPr>
            <p:ph type="sldNum" sz="quarter" idx="12"/>
          </p:nvPr>
        </p:nvSpPr>
        <p:spPr>
          <a:xfrm>
            <a:off x="112060" y="6475319"/>
            <a:ext cx="2743200" cy="365125"/>
          </a:xfrm>
          <a:prstGeom prst="rect">
            <a:avLst/>
          </a:prstGeom>
        </p:spPr>
        <p:txBody>
          <a:bodyPr/>
          <a:lstStyle>
            <a:lvl1pPr algn="l">
              <a:defRPr>
                <a:solidFill>
                  <a:schemeClr val="tx2">
                    <a:lumMod val="60000"/>
                    <a:lumOff val="40000"/>
                  </a:schemeClr>
                </a:solidFill>
              </a:defRPr>
            </a:lvl1p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73238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850986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210067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384919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5D0B31-A764-472B-AA94-BEF75D6E9138}" type="datetimeFigureOut">
              <a:rPr lang="zh-CN" altLang="en-US" smtClean="0"/>
              <a:t>2022/5/20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340930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5D0B31-A764-472B-AA94-BEF75D6E9138}" type="datetimeFigureOut">
              <a:rPr lang="zh-CN" altLang="en-US" smtClean="0"/>
              <a:t>2022/5/20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grpSp>
        <p:nvGrpSpPr>
          <p:cNvPr id="9" name="组合 8"/>
          <p:cNvGrpSpPr/>
          <p:nvPr/>
        </p:nvGrpSpPr>
        <p:grpSpPr>
          <a:xfrm>
            <a:off x="8061821" y="6475875"/>
            <a:ext cx="4113402" cy="269243"/>
            <a:chOff x="4505661" y="6435977"/>
            <a:chExt cx="4257000" cy="272046"/>
          </a:xfrm>
          <a:noFill/>
        </p:grpSpPr>
        <p:sp>
          <p:nvSpPr>
            <p:cNvPr id="10" name="TextBox 13"/>
            <p:cNvSpPr txBox="1"/>
            <p:nvPr/>
          </p:nvSpPr>
          <p:spPr>
            <a:xfrm>
              <a:off x="4505661" y="6435977"/>
              <a:ext cx="4257000" cy="256559"/>
            </a:xfrm>
            <a:prstGeom prst="rect">
              <a:avLst/>
            </a:prstGeom>
            <a:grpFill/>
            <a:ln>
              <a:solidFill>
                <a:schemeClr val="bg1"/>
              </a:solidFill>
            </a:ln>
          </p:spPr>
          <p:txBody>
            <a:bodyPr wrap="square" rtlCol="0">
              <a:spAutoFit/>
            </a:bodyPr>
            <a:lstStyle/>
            <a:p>
              <a:pPr algn="l"/>
              <a:r>
                <a:rPr lang="zh-CN" altLang="en-US" sz="1050" b="1" u="none" spc="150" baseline="0" dirty="0">
                  <a:solidFill>
                    <a:schemeClr val="tx2">
                      <a:lumMod val="60000"/>
                      <a:lumOff val="40000"/>
                    </a:schemeClr>
                  </a:solidFill>
                  <a:latin typeface="黑体" pitchFamily="49" charset="-122"/>
                  <a:ea typeface="黑体" pitchFamily="49" charset="-122"/>
                </a:rPr>
                <a:t>南京邮电大学经济学院</a:t>
              </a:r>
              <a:r>
                <a:rPr lang="en-US" altLang="zh-CN" sz="1050" b="1" u="none" spc="150" baseline="0" dirty="0">
                  <a:solidFill>
                    <a:schemeClr val="tx2">
                      <a:lumMod val="60000"/>
                      <a:lumOff val="40000"/>
                    </a:schemeClr>
                  </a:solidFill>
                  <a:latin typeface="黑体" pitchFamily="49" charset="-122"/>
                  <a:ea typeface="黑体" pitchFamily="49" charset="-122"/>
                </a:rPr>
                <a:t>︱ </a:t>
              </a:r>
              <a:r>
                <a:rPr lang="en-US" altLang="zh-CN" sz="1050" b="1" u="none" dirty="0">
                  <a:solidFill>
                    <a:schemeClr val="tx2">
                      <a:lumMod val="60000"/>
                      <a:lumOff val="40000"/>
                    </a:schemeClr>
                  </a:solidFill>
                  <a:latin typeface="Arial Black" pitchFamily="34" charset="0"/>
                  <a:ea typeface="Gungsuh" pitchFamily="18" charset="-127"/>
                </a:rPr>
                <a:t>School of Economics NJUPT</a:t>
              </a:r>
              <a:endParaRPr lang="zh-CN" altLang="en-US" sz="1050" b="1" u="none" dirty="0">
                <a:solidFill>
                  <a:schemeClr val="tx2">
                    <a:lumMod val="60000"/>
                    <a:lumOff val="40000"/>
                  </a:schemeClr>
                </a:solidFill>
                <a:latin typeface="Arial Black" pitchFamily="34" charset="0"/>
                <a:ea typeface="Gungsuh" pitchFamily="18" charset="-127"/>
              </a:endParaRPr>
            </a:p>
          </p:txBody>
        </p:sp>
        <p:cxnSp>
          <p:nvCxnSpPr>
            <p:cNvPr id="11" name="直接连接符 10"/>
            <p:cNvCxnSpPr>
              <a:cxnSpLocks/>
            </p:cNvCxnSpPr>
            <p:nvPr/>
          </p:nvCxnSpPr>
          <p:spPr>
            <a:xfrm flipV="1">
              <a:off x="4632369" y="6684134"/>
              <a:ext cx="3910351" cy="23889"/>
            </a:xfrm>
            <a:prstGeom prst="line">
              <a:avLst/>
            </a:prstGeom>
            <a:grpFill/>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80462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80E272-FAFB-B528-8626-96377DD7C379}"/>
              </a:ext>
            </a:extLst>
          </p:cNvPr>
          <p:cNvSpPr>
            <a:spLocks noGrp="1"/>
          </p:cNvSpPr>
          <p:nvPr>
            <p:ph type="ctrTitle"/>
          </p:nvPr>
        </p:nvSpPr>
        <p:spPr/>
        <p:txBody>
          <a:bodyPr/>
          <a:lstStyle/>
          <a:p>
            <a:r>
              <a:rPr lang="zh-CN" altLang="en-US" dirty="0"/>
              <a:t>专题</a:t>
            </a:r>
            <a:r>
              <a:rPr lang="en-US" altLang="zh-CN" dirty="0"/>
              <a:t>-</a:t>
            </a:r>
            <a:r>
              <a:rPr lang="zh-CN" altLang="en-US" dirty="0"/>
              <a:t>能源活动碳排放</a:t>
            </a:r>
          </a:p>
        </p:txBody>
      </p:sp>
      <p:sp>
        <p:nvSpPr>
          <p:cNvPr id="3" name="副标题 2">
            <a:extLst>
              <a:ext uri="{FF2B5EF4-FFF2-40B4-BE49-F238E27FC236}">
                <a16:creationId xmlns:a16="http://schemas.microsoft.com/office/drawing/2014/main" id="{3084A65B-8531-59CD-8BD1-C43E1881BBE2}"/>
              </a:ext>
            </a:extLst>
          </p:cNvPr>
          <p:cNvSpPr>
            <a:spLocks noGrp="1"/>
          </p:cNvSpPr>
          <p:nvPr>
            <p:ph type="subTitle" idx="1"/>
          </p:nvPr>
        </p:nvSpPr>
        <p:spPr/>
        <p:txBody>
          <a:bodyPr/>
          <a:lstStyle/>
          <a:p>
            <a:r>
              <a:rPr lang="zh-CN" altLang="en-US" dirty="0"/>
              <a:t>南京邮电大学经济学院</a:t>
            </a:r>
          </a:p>
        </p:txBody>
      </p:sp>
    </p:spTree>
    <p:extLst>
      <p:ext uri="{BB962C8B-B14F-4D97-AF65-F5344CB8AC3E}">
        <p14:creationId xmlns:p14="http://schemas.microsoft.com/office/powerpoint/2010/main" val="300281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6F55C4-4EBD-67D9-E23D-901F39634360}"/>
              </a:ext>
            </a:extLst>
          </p:cNvPr>
          <p:cNvSpPr>
            <a:spLocks noGrp="1"/>
          </p:cNvSpPr>
          <p:nvPr>
            <p:ph type="title"/>
          </p:nvPr>
        </p:nvSpPr>
        <p:spPr/>
        <p:txBody>
          <a:bodyPr/>
          <a:lstStyle/>
          <a:p>
            <a:r>
              <a:rPr lang="zh-CN" altLang="en-US" sz="3200" b="1" kern="0" dirty="0">
                <a:latin typeface="黑体" pitchFamily="49" charset="-122"/>
                <a:ea typeface="黑体" pitchFamily="49" charset="-122"/>
              </a:rPr>
              <a:t>中国能源活动碳排放变化影响因素分析</a:t>
            </a:r>
            <a:endParaRPr lang="zh-CN" altLang="en-US" dirty="0"/>
          </a:p>
        </p:txBody>
      </p:sp>
      <p:sp>
        <p:nvSpPr>
          <p:cNvPr id="8" name="文本框 7">
            <a:extLst>
              <a:ext uri="{FF2B5EF4-FFF2-40B4-BE49-F238E27FC236}">
                <a16:creationId xmlns:a16="http://schemas.microsoft.com/office/drawing/2014/main" id="{B3509E91-9C40-6AF9-66B1-691AFE26521F}"/>
              </a:ext>
            </a:extLst>
          </p:cNvPr>
          <p:cNvSpPr txBox="1"/>
          <p:nvPr/>
        </p:nvSpPr>
        <p:spPr>
          <a:xfrm>
            <a:off x="395536" y="1167137"/>
            <a:ext cx="8640960" cy="461665"/>
          </a:xfrm>
          <a:prstGeom prst="rect">
            <a:avLst/>
          </a:prstGeom>
          <a:noFill/>
        </p:spPr>
        <p:txBody>
          <a:bodyPr wrap="square" rtlCol="0">
            <a:spAutoFit/>
          </a:bodyPr>
          <a:lstStyle/>
          <a:p>
            <a:r>
              <a:rPr lang="zh-CN" altLang="en-US" sz="2400" dirty="0">
                <a:solidFill>
                  <a:srgbClr val="FF0000"/>
                </a:solidFill>
                <a:latin typeface="宋体" panose="02010600030101010101" pitchFamily="2" charset="-122"/>
                <a:ea typeface="宋体" panose="02010600030101010101" pitchFamily="2" charset="-122"/>
              </a:rPr>
              <a:t>关键影响因子</a:t>
            </a:r>
            <a:r>
              <a:rPr lang="en-US" altLang="zh-CN" sz="2400" dirty="0">
                <a:solidFill>
                  <a:srgbClr val="00B0F0"/>
                </a:solidFill>
                <a:latin typeface="宋体" panose="02010600030101010101" pitchFamily="2" charset="-122"/>
                <a:ea typeface="宋体" panose="02010600030101010101" pitchFamily="2" charset="-122"/>
              </a:rPr>
              <a:t>-</a:t>
            </a:r>
            <a:r>
              <a:rPr lang="zh-CN" altLang="en-US" sz="2400" dirty="0">
                <a:solidFill>
                  <a:srgbClr val="00B0F0"/>
                </a:solidFill>
                <a:latin typeface="宋体" panose="02010600030101010101" pitchFamily="2" charset="-122"/>
                <a:ea typeface="宋体" panose="02010600030101010101" pitchFamily="2" charset="-122"/>
              </a:rPr>
              <a:t>单位能源碳强度</a:t>
            </a:r>
          </a:p>
        </p:txBody>
      </p:sp>
      <p:sp>
        <p:nvSpPr>
          <p:cNvPr id="9" name="矩形 8">
            <a:extLst>
              <a:ext uri="{FF2B5EF4-FFF2-40B4-BE49-F238E27FC236}">
                <a16:creationId xmlns:a16="http://schemas.microsoft.com/office/drawing/2014/main" id="{6FEC6BE8-DDBA-E89B-BE65-1CCA305C3633}"/>
              </a:ext>
            </a:extLst>
          </p:cNvPr>
          <p:cNvSpPr/>
          <p:nvPr/>
        </p:nvSpPr>
        <p:spPr>
          <a:xfrm>
            <a:off x="6400799" y="2664052"/>
            <a:ext cx="5515898" cy="1706878"/>
          </a:xfrm>
          <a:prstGeom prst="rect">
            <a:avLst/>
          </a:prstGeom>
        </p:spPr>
        <p:txBody>
          <a:bodyPr wrap="square">
            <a:spAutoFit/>
          </a:bodyPr>
          <a:lstStyle/>
          <a:p>
            <a:pPr marL="571500" indent="-342900" algn="just">
              <a:lnSpc>
                <a:spcPct val="150000"/>
              </a:lnSpc>
              <a:spcBef>
                <a:spcPts val="1000"/>
              </a:spcBef>
              <a:buClr>
                <a:srgbClr val="0070C0"/>
              </a:buClr>
              <a:buFont typeface="Wingdings" panose="05000000000000000000" pitchFamily="2" charset="2"/>
              <a:buChar char="n"/>
              <a:defRPr/>
            </a:pPr>
            <a:r>
              <a:rPr lang="zh-CN" altLang="en-US" dirty="0"/>
              <a:t>煤炭消费比重长期偏高，导致我国单位能源碳排放居高不下。</a:t>
            </a:r>
            <a:r>
              <a:rPr lang="en-US" altLang="zh-CN" dirty="0">
                <a:latin typeface="Times New Roman" panose="02020603050405020304" pitchFamily="18" charset="0"/>
                <a:cs typeface="Times New Roman" panose="02020603050405020304" pitchFamily="18" charset="0"/>
              </a:rPr>
              <a:t>2018</a:t>
            </a:r>
            <a:r>
              <a:rPr lang="zh-CN" altLang="en-US" dirty="0">
                <a:latin typeface="Times New Roman" panose="02020603050405020304" pitchFamily="18" charset="0"/>
                <a:cs typeface="Times New Roman" panose="02020603050405020304" pitchFamily="18" charset="0"/>
              </a:rPr>
              <a:t>年我国单位能源碳排放为</a:t>
            </a:r>
            <a:r>
              <a:rPr lang="en-US" altLang="zh-CN" dirty="0">
                <a:latin typeface="Times New Roman" panose="02020603050405020304" pitchFamily="18" charset="0"/>
                <a:cs typeface="Times New Roman" panose="02020603050405020304" pitchFamily="18" charset="0"/>
              </a:rPr>
              <a:t>2.08 t CO2/</a:t>
            </a:r>
            <a:r>
              <a:rPr lang="en-US" altLang="zh-CN" dirty="0" err="1">
                <a:latin typeface="Times New Roman" panose="02020603050405020304" pitchFamily="18" charset="0"/>
                <a:cs typeface="Times New Roman" panose="02020603050405020304" pitchFamily="18" charset="0"/>
              </a:rPr>
              <a:t>tce</a:t>
            </a:r>
            <a:r>
              <a:rPr lang="zh-CN" altLang="en-US" dirty="0">
                <a:latin typeface="Times New Roman" panose="02020603050405020304" pitchFamily="18" charset="0"/>
                <a:cs typeface="Times New Roman" panose="02020603050405020304" pitchFamily="18" charset="0"/>
              </a:rPr>
              <a:t>，相比</a:t>
            </a:r>
            <a:r>
              <a:rPr lang="en-US" altLang="zh-CN" dirty="0">
                <a:latin typeface="Times New Roman" panose="02020603050405020304" pitchFamily="18" charset="0"/>
                <a:cs typeface="Times New Roman" panose="02020603050405020304" pitchFamily="18" charset="0"/>
              </a:rPr>
              <a:t>1978</a:t>
            </a:r>
            <a:r>
              <a:rPr lang="zh-CN" altLang="en-US" dirty="0">
                <a:latin typeface="Times New Roman" panose="02020603050405020304" pitchFamily="18" charset="0"/>
                <a:cs typeface="Times New Roman" panose="02020603050405020304" pitchFamily="18" charset="0"/>
              </a:rPr>
              <a:t>年水平仅降低</a:t>
            </a:r>
            <a:r>
              <a:rPr lang="en-US" altLang="zh-CN" dirty="0">
                <a:latin typeface="Times New Roman" panose="02020603050405020304" pitchFamily="18" charset="0"/>
                <a:cs typeface="Times New Roman" panose="02020603050405020304" pitchFamily="18" charset="0"/>
              </a:rPr>
              <a:t>13.1%</a:t>
            </a:r>
            <a:r>
              <a:rPr lang="zh-CN" altLang="en-US" dirty="0">
                <a:latin typeface="Times New Roman" panose="02020603050405020304" pitchFamily="18" charset="0"/>
                <a:cs typeface="Times New Roman" panose="02020603050405020304" pitchFamily="18" charset="0"/>
              </a:rPr>
              <a:t>，是美国的</a:t>
            </a:r>
            <a:r>
              <a:rPr lang="en-US" altLang="zh-CN" dirty="0">
                <a:latin typeface="Times New Roman" panose="02020603050405020304" pitchFamily="18" charset="0"/>
                <a:cs typeface="Times New Roman" panose="02020603050405020304" pitchFamily="18" charset="0"/>
              </a:rPr>
              <a:t>1.3</a:t>
            </a:r>
            <a:r>
              <a:rPr lang="zh-CN" altLang="en-US" dirty="0">
                <a:latin typeface="Times New Roman" panose="02020603050405020304" pitchFamily="18" charset="0"/>
                <a:cs typeface="Times New Roman" panose="02020603050405020304" pitchFamily="18" charset="0"/>
              </a:rPr>
              <a:t>倍，欧盟的</a:t>
            </a:r>
            <a:r>
              <a:rPr lang="en-US" altLang="zh-CN" dirty="0">
                <a:latin typeface="Times New Roman" panose="02020603050405020304" pitchFamily="18" charset="0"/>
                <a:cs typeface="Times New Roman" panose="02020603050405020304" pitchFamily="18" charset="0"/>
              </a:rPr>
              <a:t>1.4</a:t>
            </a:r>
            <a:r>
              <a:rPr lang="zh-CN" altLang="en-US" dirty="0">
                <a:latin typeface="Times New Roman" panose="02020603050405020304" pitchFamily="18" charset="0"/>
                <a:cs typeface="Times New Roman" panose="02020603050405020304" pitchFamily="18" charset="0"/>
              </a:rPr>
              <a:t>倍。</a:t>
            </a:r>
            <a:endParaRPr lang="en-US" altLang="zh-CN" dirty="0">
              <a:latin typeface="Times New Roman" panose="02020603050405020304" pitchFamily="18" charset="0"/>
              <a:cs typeface="Times New Roman" panose="02020603050405020304" pitchFamily="18" charset="0"/>
            </a:endParaRPr>
          </a:p>
        </p:txBody>
      </p:sp>
      <p:pic>
        <p:nvPicPr>
          <p:cNvPr id="6" name="图片 5">
            <a:extLst>
              <a:ext uri="{FF2B5EF4-FFF2-40B4-BE49-F238E27FC236}">
                <a16:creationId xmlns:a16="http://schemas.microsoft.com/office/drawing/2014/main" id="{7482A14E-533B-406D-90CB-8FD5F50D58F5}"/>
              </a:ext>
            </a:extLst>
          </p:cNvPr>
          <p:cNvPicPr/>
          <p:nvPr/>
        </p:nvPicPr>
        <p:blipFill rotWithShape="1">
          <a:blip r:embed="rId2" cstate="print">
            <a:extLst>
              <a:ext uri="{28A0092B-C50C-407E-A947-70E740481C1C}">
                <a14:useLocalDpi xmlns:a14="http://schemas.microsoft.com/office/drawing/2010/main" val="0"/>
              </a:ext>
            </a:extLst>
          </a:blip>
          <a:srcRect l="3252" t="6725" r="8916" b="8691"/>
          <a:stretch/>
        </p:blipFill>
        <p:spPr bwMode="auto">
          <a:xfrm>
            <a:off x="547384" y="1733621"/>
            <a:ext cx="5853415" cy="409211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14688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250418-9F05-7298-AE6F-F32AC23FEFA6}"/>
              </a:ext>
            </a:extLst>
          </p:cNvPr>
          <p:cNvSpPr>
            <a:spLocks noGrp="1"/>
          </p:cNvSpPr>
          <p:nvPr>
            <p:ph type="title"/>
          </p:nvPr>
        </p:nvSpPr>
        <p:spPr/>
        <p:txBody>
          <a:bodyPr/>
          <a:lstStyle/>
          <a:p>
            <a:r>
              <a:rPr lang="zh-CN" altLang="en-US" dirty="0"/>
              <a:t>结果分析</a:t>
            </a:r>
          </a:p>
        </p:txBody>
      </p:sp>
      <p:sp>
        <p:nvSpPr>
          <p:cNvPr id="6" name="文本框 5">
            <a:extLst>
              <a:ext uri="{FF2B5EF4-FFF2-40B4-BE49-F238E27FC236}">
                <a16:creationId xmlns:a16="http://schemas.microsoft.com/office/drawing/2014/main" id="{87B122D4-D38D-5245-622C-A1F2DEB21D52}"/>
              </a:ext>
            </a:extLst>
          </p:cNvPr>
          <p:cNvSpPr txBox="1"/>
          <p:nvPr/>
        </p:nvSpPr>
        <p:spPr>
          <a:xfrm>
            <a:off x="567030" y="1062318"/>
            <a:ext cx="1582484" cy="369332"/>
          </a:xfrm>
          <a:prstGeom prst="rect">
            <a:avLst/>
          </a:prstGeom>
          <a:noFill/>
        </p:spPr>
        <p:txBody>
          <a:bodyPr wrap="none" rtlCol="0">
            <a:spAutoFit/>
          </a:bodyPr>
          <a:lstStyle/>
          <a:p>
            <a:r>
              <a:rPr lang="en-US" altLang="zh-CN" b="1" dirty="0">
                <a:solidFill>
                  <a:srgbClr val="FF0000"/>
                </a:solidFill>
                <a:latin typeface="黑体" panose="02010609060101010101" pitchFamily="49" charset="-122"/>
                <a:ea typeface="黑体" panose="02010609060101010101" pitchFamily="49" charset="-122"/>
              </a:rPr>
              <a:t>LMDI</a:t>
            </a:r>
            <a:r>
              <a:rPr lang="zh-CN" altLang="en-US" b="1" dirty="0">
                <a:solidFill>
                  <a:srgbClr val="FF0000"/>
                </a:solidFill>
                <a:latin typeface="黑体" panose="02010609060101010101" pitchFamily="49" charset="-122"/>
                <a:ea typeface="黑体" panose="02010609060101010101" pitchFamily="49" charset="-122"/>
              </a:rPr>
              <a:t>分解结果</a:t>
            </a:r>
          </a:p>
        </p:txBody>
      </p:sp>
      <p:pic>
        <p:nvPicPr>
          <p:cNvPr id="8" name="图片 7">
            <a:extLst>
              <a:ext uri="{FF2B5EF4-FFF2-40B4-BE49-F238E27FC236}">
                <a16:creationId xmlns:a16="http://schemas.microsoft.com/office/drawing/2014/main" id="{790BCA7B-A045-E75A-61CD-5C7CA497099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2543" y="1431650"/>
            <a:ext cx="10024566" cy="4426038"/>
          </a:xfrm>
          <a:prstGeom prst="rect">
            <a:avLst/>
          </a:prstGeom>
          <a:noFill/>
          <a:ln>
            <a:noFill/>
          </a:ln>
        </p:spPr>
      </p:pic>
    </p:spTree>
    <p:extLst>
      <p:ext uri="{BB962C8B-B14F-4D97-AF65-F5344CB8AC3E}">
        <p14:creationId xmlns:p14="http://schemas.microsoft.com/office/powerpoint/2010/main" val="1809369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C29BD8-36B1-AF7A-05EC-3B14AFD77FB3}"/>
              </a:ext>
            </a:extLst>
          </p:cNvPr>
          <p:cNvSpPr>
            <a:spLocks noGrp="1"/>
          </p:cNvSpPr>
          <p:nvPr>
            <p:ph type="title"/>
          </p:nvPr>
        </p:nvSpPr>
        <p:spPr/>
        <p:txBody>
          <a:bodyPr/>
          <a:lstStyle/>
          <a:p>
            <a:r>
              <a:rPr lang="zh-CN" altLang="en-US" dirty="0"/>
              <a:t>结果分析</a:t>
            </a:r>
          </a:p>
        </p:txBody>
      </p:sp>
      <p:graphicFrame>
        <p:nvGraphicFramePr>
          <p:cNvPr id="9" name="表格 8">
            <a:extLst>
              <a:ext uri="{FF2B5EF4-FFF2-40B4-BE49-F238E27FC236}">
                <a16:creationId xmlns:a16="http://schemas.microsoft.com/office/drawing/2014/main" id="{4F4D2FFB-CA52-7B3F-3478-2B5A2412DEF8}"/>
              </a:ext>
            </a:extLst>
          </p:cNvPr>
          <p:cNvGraphicFramePr>
            <a:graphicFrameLocks noGrp="1"/>
          </p:cNvGraphicFramePr>
          <p:nvPr>
            <p:extLst>
              <p:ext uri="{D42A27DB-BD31-4B8C-83A1-F6EECF244321}">
                <p14:modId xmlns:p14="http://schemas.microsoft.com/office/powerpoint/2010/main" val="2393369910"/>
              </p:ext>
            </p:extLst>
          </p:nvPr>
        </p:nvGraphicFramePr>
        <p:xfrm>
          <a:off x="2050537" y="3242452"/>
          <a:ext cx="8280921" cy="3611903"/>
        </p:xfrm>
        <a:graphic>
          <a:graphicData uri="http://schemas.openxmlformats.org/drawingml/2006/table">
            <a:tbl>
              <a:tblPr firstRow="1" firstCol="1" bandRow="1"/>
              <a:tblGrid>
                <a:gridCol w="829847">
                  <a:extLst>
                    <a:ext uri="{9D8B030D-6E8A-4147-A177-3AD203B41FA5}">
                      <a16:colId xmlns:a16="http://schemas.microsoft.com/office/drawing/2014/main" val="612605031"/>
                    </a:ext>
                  </a:extLst>
                </a:gridCol>
                <a:gridCol w="2914569">
                  <a:extLst>
                    <a:ext uri="{9D8B030D-6E8A-4147-A177-3AD203B41FA5}">
                      <a16:colId xmlns:a16="http://schemas.microsoft.com/office/drawing/2014/main" val="1353032084"/>
                    </a:ext>
                  </a:extLst>
                </a:gridCol>
                <a:gridCol w="1008112">
                  <a:extLst>
                    <a:ext uri="{9D8B030D-6E8A-4147-A177-3AD203B41FA5}">
                      <a16:colId xmlns:a16="http://schemas.microsoft.com/office/drawing/2014/main" val="3110459523"/>
                    </a:ext>
                  </a:extLst>
                </a:gridCol>
                <a:gridCol w="864096">
                  <a:extLst>
                    <a:ext uri="{9D8B030D-6E8A-4147-A177-3AD203B41FA5}">
                      <a16:colId xmlns:a16="http://schemas.microsoft.com/office/drawing/2014/main" val="2488181364"/>
                    </a:ext>
                  </a:extLst>
                </a:gridCol>
                <a:gridCol w="1008112">
                  <a:extLst>
                    <a:ext uri="{9D8B030D-6E8A-4147-A177-3AD203B41FA5}">
                      <a16:colId xmlns:a16="http://schemas.microsoft.com/office/drawing/2014/main" val="416453474"/>
                    </a:ext>
                  </a:extLst>
                </a:gridCol>
                <a:gridCol w="978460">
                  <a:extLst>
                    <a:ext uri="{9D8B030D-6E8A-4147-A177-3AD203B41FA5}">
                      <a16:colId xmlns:a16="http://schemas.microsoft.com/office/drawing/2014/main" val="3391767137"/>
                    </a:ext>
                  </a:extLst>
                </a:gridCol>
                <a:gridCol w="677725">
                  <a:extLst>
                    <a:ext uri="{9D8B030D-6E8A-4147-A177-3AD203B41FA5}">
                      <a16:colId xmlns:a16="http://schemas.microsoft.com/office/drawing/2014/main" val="2119787981"/>
                    </a:ext>
                  </a:extLst>
                </a:gridCol>
              </a:tblGrid>
              <a:tr h="666713">
                <a:tc>
                  <a:txBody>
                    <a:bodyPr/>
                    <a:lstStyle/>
                    <a:p>
                      <a:pPr algn="ctr">
                        <a:lnSpc>
                          <a:spcPct val="150000"/>
                        </a:lnSpc>
                        <a:spcAft>
                          <a:spcPts val="0"/>
                        </a:spcAft>
                      </a:pPr>
                      <a:r>
                        <a:rPr 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Year</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政策列表</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净效应</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碳强度</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能耗强度</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经济增长</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kern="100" dirty="0">
                          <a:effectLst/>
                          <a:latin typeface="Times New Roman" panose="02020603050405020304" pitchFamily="18" charset="0"/>
                          <a:ea typeface="宋体" panose="02010600030101010101" pitchFamily="2" charset="-122"/>
                          <a:cs typeface="Times New Roman" panose="02020603050405020304" pitchFamily="18" charset="0"/>
                        </a:rPr>
                        <a:t>人口</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8172174"/>
                  </a:ext>
                </a:extLst>
              </a:tr>
              <a:tr h="1584176">
                <a:tc>
                  <a:txBody>
                    <a:bodyPr/>
                    <a:lstStyle/>
                    <a:p>
                      <a:pPr algn="ctr">
                        <a:lnSpc>
                          <a:spcPct val="150000"/>
                        </a:lnSpc>
                        <a:spcAft>
                          <a:spcPts val="0"/>
                        </a:spcAft>
                      </a:pPr>
                      <a:r>
                        <a:rPr lang="en-US" sz="16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1978-1980</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spcAft>
                          <a:spcPts val="0"/>
                        </a:spcAft>
                      </a:pPr>
                      <a:r>
                        <a:rPr lang="en-US" sz="16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a:t>
                      </a:r>
                      <a:r>
                        <a:rPr lang="en-US" sz="1600" kern="100" baseline="300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a:t>
                      </a:r>
                      <a:r>
                        <a:rPr lang="en-US" sz="16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50000"/>
                        </a:lnSpc>
                        <a:spcAft>
                          <a:spcPts val="0"/>
                        </a:spcAft>
                        <a:buFont typeface="Times New Roman" panose="02020603050405020304" pitchFamily="18" charset="0"/>
                        <a:buAutoNum type="arabicPeriod"/>
                      </a:pPr>
                      <a:r>
                        <a:rPr lang="zh-CN" altLang="zh-CN" sz="1600" kern="100" dirty="0">
                          <a:effectLst/>
                          <a:latin typeface="Calibri" panose="020F0502020204030204" pitchFamily="34" charset="0"/>
                          <a:ea typeface="+mn-ea"/>
                          <a:cs typeface="Calibri" panose="020F0502020204030204" pitchFamily="34" charset="0"/>
                        </a:rPr>
                        <a:t>提出改革开放政策</a:t>
                      </a:r>
                      <a:endParaRPr lang="zh-CN" altLang="zh-CN" sz="1600" kern="100" dirty="0">
                        <a:effectLst/>
                        <a:latin typeface="MS Mincho" panose="02020609040205080304" pitchFamily="49" charset="-128"/>
                        <a:ea typeface="+mn-ea"/>
                        <a:cs typeface="MS Mincho" panose="02020609040205080304" pitchFamily="49" charset="-128"/>
                      </a:endParaRPr>
                    </a:p>
                    <a:p>
                      <a:pPr marL="342900" lvl="0" indent="-342900" algn="just">
                        <a:lnSpc>
                          <a:spcPct val="150000"/>
                        </a:lnSpc>
                        <a:spcAft>
                          <a:spcPts val="0"/>
                        </a:spcAft>
                        <a:buFont typeface="Times New Roman" panose="02020603050405020304" pitchFamily="18" charset="0"/>
                        <a:buAutoNum type="arabicPeriod"/>
                      </a:pPr>
                      <a:r>
                        <a:rPr lang="zh-CN" altLang="zh-CN" sz="1600" kern="100" dirty="0">
                          <a:effectLst/>
                          <a:latin typeface="Calibri" panose="020F0502020204030204" pitchFamily="34" charset="0"/>
                          <a:ea typeface="+mn-ea"/>
                          <a:cs typeface="Calibri" panose="020F0502020204030204" pitchFamily="34" charset="0"/>
                        </a:rPr>
                        <a:t>实行社会主义市场化经济</a:t>
                      </a:r>
                      <a:endParaRPr lang="zh-CN" altLang="zh-CN" sz="1600" kern="100" dirty="0">
                        <a:effectLst/>
                        <a:latin typeface="MS Mincho" panose="02020609040205080304" pitchFamily="49" charset="-128"/>
                        <a:ea typeface="+mn-ea"/>
                        <a:cs typeface="MS Mincho" panose="02020609040205080304" pitchFamily="49" charset="-128"/>
                      </a:endParaRPr>
                    </a:p>
                    <a:p>
                      <a:pPr marL="342900" lvl="0" indent="-342900" algn="just">
                        <a:lnSpc>
                          <a:spcPct val="150000"/>
                        </a:lnSpc>
                        <a:spcAft>
                          <a:spcPts val="0"/>
                        </a:spcAft>
                        <a:buFont typeface="Times New Roman" panose="02020603050405020304" pitchFamily="18" charset="0"/>
                        <a:buAutoNum type="arabicPeriod"/>
                      </a:pPr>
                      <a:r>
                        <a:rPr lang="zh-CN" altLang="zh-CN" sz="1600" kern="100" dirty="0">
                          <a:effectLst/>
                          <a:latin typeface="Calibri" panose="020F0502020204030204" pitchFamily="34" charset="0"/>
                          <a:ea typeface="+mn-ea"/>
                          <a:cs typeface="Calibri" panose="020F0502020204030204" pitchFamily="34" charset="0"/>
                        </a:rPr>
                        <a:t>提出节约能源的控制政策</a:t>
                      </a:r>
                      <a:endParaRPr lang="en-US" altLang="zh-CN" sz="1600" kern="100" dirty="0">
                        <a:effectLst/>
                        <a:latin typeface="MS Mincho" panose="02020609040205080304" pitchFamily="49" charset="-128"/>
                        <a:ea typeface="+mn-ea"/>
                        <a:cs typeface="Calibri" panose="020F0502020204030204" pitchFamily="34" charset="0"/>
                      </a:endParaRPr>
                    </a:p>
                    <a:p>
                      <a:pPr marL="342900" lvl="0" indent="-342900" algn="just">
                        <a:lnSpc>
                          <a:spcPct val="150000"/>
                        </a:lnSpc>
                        <a:spcAft>
                          <a:spcPts val="0"/>
                        </a:spcAft>
                        <a:buFont typeface="Times New Roman" panose="02020603050405020304" pitchFamily="18" charset="0"/>
                        <a:buAutoNum type="arabicPeriod"/>
                      </a:pPr>
                      <a:r>
                        <a:rPr lang="zh-CN" altLang="zh-CN" sz="1600" dirty="0">
                          <a:effectLst/>
                          <a:latin typeface="Calibri" panose="020F0502020204030204" pitchFamily="34" charset="0"/>
                          <a:ea typeface="+mn-ea"/>
                          <a:cs typeface="Calibri" panose="020F0502020204030204" pitchFamily="34" charset="0"/>
                        </a:rPr>
                        <a:t>计划生育政策</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73</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-133</a:t>
                      </a:r>
                      <a:endParaRPr lang="zh-CN" sz="16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173</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35</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4364516"/>
                  </a:ext>
                </a:extLst>
              </a:tr>
              <a:tr h="1361014">
                <a:tc>
                  <a:txBody>
                    <a:bodyPr/>
                    <a:lstStyle/>
                    <a:p>
                      <a:pPr algn="ctr">
                        <a:lnSpc>
                          <a:spcPct val="150000"/>
                        </a:lnSpc>
                        <a:spcAft>
                          <a:spcPts val="0"/>
                        </a:spcAft>
                      </a:pPr>
                      <a:r>
                        <a:rPr 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2001-2005</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spcAft>
                          <a:spcPts val="0"/>
                        </a:spcAft>
                      </a:pPr>
                      <a:r>
                        <a:rPr 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a:t>
                      </a:r>
                      <a:r>
                        <a:rPr lang="en-US" sz="1600" kern="100" baseline="30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a:t>
                      </a:r>
                      <a:r>
                        <a:rPr lang="en-US"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6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50000"/>
                        </a:lnSpc>
                        <a:spcAft>
                          <a:spcPts val="0"/>
                        </a:spcAft>
                        <a:buFont typeface="+mj-lt"/>
                        <a:buAutoNum type="arabicPeriod"/>
                      </a:pPr>
                      <a:r>
                        <a:rPr lang="zh-CN" altLang="en-US" sz="1600" kern="100" dirty="0">
                          <a:solidFill>
                            <a:srgbClr val="FF0000"/>
                          </a:solidFill>
                          <a:effectLst/>
                          <a:latin typeface="Times New Roman" panose="02020603050405020304" pitchFamily="18" charset="0"/>
                          <a:ea typeface="+mn-ea"/>
                          <a:cs typeface="Times New Roman" panose="02020603050405020304" pitchFamily="18" charset="0"/>
                        </a:rPr>
                        <a:t>中国进入</a:t>
                      </a:r>
                      <a:r>
                        <a:rPr lang="en-US" altLang="zh-CN" sz="1600" kern="100" dirty="0">
                          <a:solidFill>
                            <a:srgbClr val="FF0000"/>
                          </a:solidFill>
                          <a:effectLst/>
                          <a:latin typeface="Times New Roman" panose="02020603050405020304" pitchFamily="18" charset="0"/>
                          <a:ea typeface="+mn-ea"/>
                          <a:cs typeface="Times New Roman" panose="02020603050405020304" pitchFamily="18" charset="0"/>
                        </a:rPr>
                        <a:t>WTO</a:t>
                      </a:r>
                    </a:p>
                    <a:p>
                      <a:pPr marL="342900" lvl="0" indent="-342900" algn="just">
                        <a:lnSpc>
                          <a:spcPct val="150000"/>
                        </a:lnSpc>
                        <a:spcAft>
                          <a:spcPts val="0"/>
                        </a:spcAft>
                        <a:buFont typeface="+mj-lt"/>
                        <a:buAutoNum type="arabicPeriod"/>
                      </a:pPr>
                      <a:r>
                        <a:rPr lang="zh-CN" altLang="en-US" sz="1600" kern="100" dirty="0">
                          <a:solidFill>
                            <a:srgbClr val="FF0000"/>
                          </a:solidFill>
                          <a:effectLst/>
                          <a:latin typeface="Times New Roman" panose="02020603050405020304" pitchFamily="18" charset="0"/>
                          <a:ea typeface="+mn-ea"/>
                          <a:cs typeface="Times New Roman" panose="02020603050405020304" pitchFamily="18" charset="0"/>
                        </a:rPr>
                        <a:t>制定中长期节能专项规划</a:t>
                      </a:r>
                    </a:p>
                    <a:p>
                      <a:pPr marL="342900" lvl="0" indent="-342900" algn="just">
                        <a:lnSpc>
                          <a:spcPct val="150000"/>
                        </a:lnSpc>
                        <a:spcAft>
                          <a:spcPts val="0"/>
                        </a:spcAft>
                        <a:buFont typeface="+mj-lt"/>
                        <a:buAutoNum type="arabicPeriod"/>
                      </a:pPr>
                      <a:r>
                        <a:rPr lang="zh-CN" altLang="en-US" sz="1600" kern="100" dirty="0">
                          <a:solidFill>
                            <a:srgbClr val="FF0000"/>
                          </a:solidFill>
                          <a:effectLst/>
                          <a:latin typeface="Times New Roman" panose="02020603050405020304" pitchFamily="18" charset="0"/>
                          <a:ea typeface="+mn-ea"/>
                          <a:cs typeface="Times New Roman" panose="02020603050405020304" pitchFamily="18" charset="0"/>
                        </a:rPr>
                        <a:t>实施人口与计划生育法</a:t>
                      </a:r>
                    </a:p>
                  </a:txBody>
                  <a:tcPr marL="45356" marR="45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2692</a:t>
                      </a:r>
                      <a:endParaRPr lang="zh-CN"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50</a:t>
                      </a:r>
                      <a:endParaRPr lang="zh-CN"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557</a:t>
                      </a:r>
                      <a:endParaRPr lang="zh-CN"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1949</a:t>
                      </a:r>
                      <a:endParaRPr lang="zh-CN"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135</a:t>
                      </a:r>
                      <a:endParaRPr lang="zh-CN" sz="16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5356" marR="45356"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1751129"/>
                  </a:ext>
                </a:extLst>
              </a:tr>
            </a:tbl>
          </a:graphicData>
        </a:graphic>
      </p:graphicFrame>
      <p:sp>
        <p:nvSpPr>
          <p:cNvPr id="10" name="矩形 9">
            <a:extLst>
              <a:ext uri="{FF2B5EF4-FFF2-40B4-BE49-F238E27FC236}">
                <a16:creationId xmlns:a16="http://schemas.microsoft.com/office/drawing/2014/main" id="{94C0CFF2-1B8C-0DAA-B0FB-D810E567C1D6}"/>
              </a:ext>
            </a:extLst>
          </p:cNvPr>
          <p:cNvSpPr/>
          <p:nvPr/>
        </p:nvSpPr>
        <p:spPr>
          <a:xfrm>
            <a:off x="492735" y="1419140"/>
            <a:ext cx="11206529" cy="1669624"/>
          </a:xfrm>
          <a:prstGeom prst="rect">
            <a:avLst/>
          </a:prstGeom>
        </p:spPr>
        <p:txBody>
          <a:bodyPr wrap="square">
            <a:spAutoFit/>
          </a:bodyPr>
          <a:lstStyle/>
          <a:p>
            <a:pPr marL="571500" indent="-342900" algn="just">
              <a:lnSpc>
                <a:spcPct val="120000"/>
              </a:lnSpc>
              <a:spcBef>
                <a:spcPts val="1000"/>
              </a:spcBef>
              <a:buClr>
                <a:srgbClr val="0070C0"/>
              </a:buClr>
              <a:buFont typeface="Wingdings" panose="05000000000000000000" pitchFamily="2" charset="2"/>
              <a:buChar char="n"/>
              <a:defRPr/>
            </a:pPr>
            <a:r>
              <a:rPr lang="zh-CN" altLang="en-US" sz="1600" dirty="0"/>
              <a:t>改革开放政策在直接开启了经济快速增长之路的同时也间接地决定了我国碳排放量将在相当长的时间尺度上会跟随经济的增长而增长。</a:t>
            </a:r>
          </a:p>
          <a:p>
            <a:pPr marL="571500" indent="-342900" algn="just">
              <a:lnSpc>
                <a:spcPct val="120000"/>
              </a:lnSpc>
              <a:spcBef>
                <a:spcPts val="1000"/>
              </a:spcBef>
              <a:buClr>
                <a:srgbClr val="0070C0"/>
              </a:buClr>
              <a:buFont typeface="Wingdings" panose="05000000000000000000" pitchFamily="2" charset="2"/>
              <a:buChar char="n"/>
              <a:defRPr/>
            </a:pPr>
            <a:r>
              <a:rPr lang="zh-CN" altLang="en-US" sz="1600" dirty="0">
                <a:latin typeface="Times New Roman" panose="02020603050405020304" pitchFamily="18" charset="0"/>
                <a:cs typeface="Times New Roman" panose="02020603050405020304" pitchFamily="18" charset="0"/>
              </a:rPr>
              <a:t>中国于</a:t>
            </a:r>
            <a:r>
              <a:rPr lang="en-US" altLang="zh-CN" sz="1600" dirty="0">
                <a:latin typeface="Times New Roman" panose="02020603050405020304" pitchFamily="18" charset="0"/>
                <a:cs typeface="Times New Roman" panose="02020603050405020304" pitchFamily="18" charset="0"/>
              </a:rPr>
              <a:t>2001</a:t>
            </a:r>
            <a:r>
              <a:rPr lang="zh-CN" altLang="en-US" sz="1600" dirty="0">
                <a:latin typeface="Times New Roman" panose="02020603050405020304" pitchFamily="18" charset="0"/>
                <a:cs typeface="Times New Roman" panose="02020603050405020304" pitchFamily="18" charset="0"/>
              </a:rPr>
              <a:t>年加入世界贸易组织，国际市场直接对中国开放，国内高耗能行业为满足国际市场需求而快速扩张，不仅导致国内能源消费量快速增加，而且还导致碳排放量激增，开启了碳排放量快速增长阶段（</a:t>
            </a:r>
            <a:r>
              <a:rPr lang="zh-CN" altLang="en-US" sz="1600" dirty="0">
                <a:solidFill>
                  <a:srgbClr val="FF0000"/>
                </a:solidFill>
                <a:latin typeface="Times New Roman" panose="02020603050405020304" pitchFamily="18" charset="0"/>
                <a:cs typeface="Times New Roman" panose="02020603050405020304" pitchFamily="18" charset="0"/>
              </a:rPr>
              <a:t>唯一一个所有影响因素都正向促进碳排放的时期</a:t>
            </a:r>
            <a:r>
              <a:rPr lang="zh-CN" altLang="en-US" sz="1600" dirty="0">
                <a:latin typeface="Times New Roman" panose="02020603050405020304" pitchFamily="18" charset="0"/>
                <a:cs typeface="Times New Roman" panose="02020603050405020304" pitchFamily="18" charset="0"/>
              </a:rPr>
              <a:t>）。</a:t>
            </a:r>
          </a:p>
        </p:txBody>
      </p:sp>
      <p:sp>
        <p:nvSpPr>
          <p:cNvPr id="11" name="文本框 10">
            <a:extLst>
              <a:ext uri="{FF2B5EF4-FFF2-40B4-BE49-F238E27FC236}">
                <a16:creationId xmlns:a16="http://schemas.microsoft.com/office/drawing/2014/main" id="{810D3C52-5F3B-E831-5F0E-75820F9B3D5B}"/>
              </a:ext>
            </a:extLst>
          </p:cNvPr>
          <p:cNvSpPr txBox="1"/>
          <p:nvPr/>
        </p:nvSpPr>
        <p:spPr>
          <a:xfrm>
            <a:off x="567030" y="1062318"/>
            <a:ext cx="1114408" cy="369332"/>
          </a:xfrm>
          <a:prstGeom prst="rect">
            <a:avLst/>
          </a:prstGeom>
          <a:noFill/>
        </p:spPr>
        <p:txBody>
          <a:bodyPr wrap="none" rtlCol="0">
            <a:spAutoFit/>
          </a:bodyPr>
          <a:lstStyle/>
          <a:p>
            <a:r>
              <a:rPr lang="zh-CN" altLang="en-US" b="1" dirty="0">
                <a:solidFill>
                  <a:srgbClr val="FF0000"/>
                </a:solidFill>
                <a:latin typeface="黑体" panose="02010609060101010101" pitchFamily="49" charset="-122"/>
                <a:ea typeface="黑体" panose="02010609060101010101" pitchFamily="49" charset="-122"/>
              </a:rPr>
              <a:t>结果解读</a:t>
            </a:r>
          </a:p>
        </p:txBody>
      </p:sp>
    </p:spTree>
    <p:extLst>
      <p:ext uri="{BB962C8B-B14F-4D97-AF65-F5344CB8AC3E}">
        <p14:creationId xmlns:p14="http://schemas.microsoft.com/office/powerpoint/2010/main" val="31645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9F4804-1B2D-E700-FD8C-F7FD4FF913C2}"/>
              </a:ext>
            </a:extLst>
          </p:cNvPr>
          <p:cNvSpPr>
            <a:spLocks noGrp="1"/>
          </p:cNvSpPr>
          <p:nvPr>
            <p:ph type="title"/>
          </p:nvPr>
        </p:nvSpPr>
        <p:spPr/>
        <p:txBody>
          <a:bodyPr/>
          <a:lstStyle/>
          <a:p>
            <a:r>
              <a:rPr lang="zh-CN" altLang="en-US" dirty="0"/>
              <a:t>结果分析</a:t>
            </a:r>
          </a:p>
        </p:txBody>
      </p:sp>
      <p:sp>
        <p:nvSpPr>
          <p:cNvPr id="7" name="文本框 6">
            <a:extLst>
              <a:ext uri="{FF2B5EF4-FFF2-40B4-BE49-F238E27FC236}">
                <a16:creationId xmlns:a16="http://schemas.microsoft.com/office/drawing/2014/main" id="{AFD89AB7-54F0-5DB0-93C2-3F7CE3B02106}"/>
              </a:ext>
            </a:extLst>
          </p:cNvPr>
          <p:cNvSpPr txBox="1"/>
          <p:nvPr/>
        </p:nvSpPr>
        <p:spPr>
          <a:xfrm>
            <a:off x="744012" y="1187461"/>
            <a:ext cx="1582484" cy="369332"/>
          </a:xfrm>
          <a:prstGeom prst="rect">
            <a:avLst/>
          </a:prstGeom>
          <a:noFill/>
        </p:spPr>
        <p:txBody>
          <a:bodyPr wrap="none" rtlCol="0">
            <a:spAutoFit/>
          </a:bodyPr>
          <a:lstStyle/>
          <a:p>
            <a:r>
              <a:rPr lang="en-US" altLang="zh-CN" b="1" dirty="0">
                <a:solidFill>
                  <a:srgbClr val="FF0000"/>
                </a:solidFill>
                <a:latin typeface="黑体" panose="02010609060101010101" pitchFamily="49" charset="-122"/>
                <a:ea typeface="黑体" panose="02010609060101010101" pitchFamily="49" charset="-122"/>
              </a:rPr>
              <a:t>LMDI</a:t>
            </a:r>
            <a:r>
              <a:rPr lang="zh-CN" altLang="en-US" b="1" dirty="0">
                <a:solidFill>
                  <a:srgbClr val="FF0000"/>
                </a:solidFill>
                <a:latin typeface="黑体" panose="02010609060101010101" pitchFamily="49" charset="-122"/>
                <a:ea typeface="黑体" panose="02010609060101010101" pitchFamily="49" charset="-122"/>
              </a:rPr>
              <a:t>分解结果</a:t>
            </a:r>
          </a:p>
        </p:txBody>
      </p:sp>
      <p:pic>
        <p:nvPicPr>
          <p:cNvPr id="8" name="图片 7">
            <a:extLst>
              <a:ext uri="{FF2B5EF4-FFF2-40B4-BE49-F238E27FC236}">
                <a16:creationId xmlns:a16="http://schemas.microsoft.com/office/drawing/2014/main" id="{2E01DA35-728F-382B-00CF-2627B83EF7E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375" y="1628802"/>
            <a:ext cx="6190617" cy="4267373"/>
          </a:xfrm>
          <a:prstGeom prst="rect">
            <a:avLst/>
          </a:prstGeom>
          <a:noFill/>
          <a:ln>
            <a:noFill/>
          </a:ln>
        </p:spPr>
      </p:pic>
      <p:sp>
        <p:nvSpPr>
          <p:cNvPr id="9" name="内容占位符 2">
            <a:extLst>
              <a:ext uri="{FF2B5EF4-FFF2-40B4-BE49-F238E27FC236}">
                <a16:creationId xmlns:a16="http://schemas.microsoft.com/office/drawing/2014/main" id="{803B19FC-A892-0279-F701-B85E753B69F1}"/>
              </a:ext>
            </a:extLst>
          </p:cNvPr>
          <p:cNvSpPr>
            <a:spLocks noGrp="1"/>
          </p:cNvSpPr>
          <p:nvPr>
            <p:ph idx="1"/>
          </p:nvPr>
        </p:nvSpPr>
        <p:spPr>
          <a:xfrm>
            <a:off x="744012" y="2002428"/>
            <a:ext cx="4753897" cy="4752527"/>
          </a:xfrm>
        </p:spPr>
        <p:txBody>
          <a:bodyPr>
            <a:noAutofit/>
          </a:bodyPr>
          <a:lstStyle/>
          <a:p>
            <a:pPr marL="571500" indent="-342900">
              <a:lnSpc>
                <a:spcPct val="150000"/>
              </a:lnSpc>
              <a:buClr>
                <a:srgbClr val="0070C0"/>
              </a:buClr>
              <a:buFont typeface="Wingdings" panose="05000000000000000000" pitchFamily="2" charset="2"/>
              <a:buChar char="n"/>
              <a:defRPr/>
            </a:pPr>
            <a:r>
              <a:rPr lang="en-US" altLang="zh-CN" sz="1800" dirty="0">
                <a:latin typeface="Times New Roman" panose="02020603050405020304" pitchFamily="18" charset="0"/>
                <a:cs typeface="Times New Roman" panose="02020603050405020304" pitchFamily="18" charset="0"/>
              </a:rPr>
              <a:t>1978-2018</a:t>
            </a:r>
            <a:r>
              <a:rPr lang="zh-CN" altLang="en-US" sz="1800" dirty="0">
                <a:latin typeface="Times New Roman" panose="02020603050405020304" pitchFamily="18" charset="0"/>
                <a:cs typeface="Times New Roman" panose="02020603050405020304" pitchFamily="18" charset="0"/>
              </a:rPr>
              <a:t>年间中国能源活动碳排放量增长</a:t>
            </a:r>
            <a:r>
              <a:rPr lang="en-US" altLang="zh-CN" sz="1800" dirty="0">
                <a:latin typeface="Times New Roman" panose="02020603050405020304" pitchFamily="18" charset="0"/>
                <a:cs typeface="Times New Roman" panose="02020603050405020304" pitchFamily="18" charset="0"/>
              </a:rPr>
              <a:t>82.75</a:t>
            </a:r>
            <a:r>
              <a:rPr lang="zh-CN" altLang="en-US" sz="1800" dirty="0">
                <a:latin typeface="Times New Roman" panose="02020603050405020304" pitchFamily="18" charset="0"/>
                <a:cs typeface="Times New Roman" panose="02020603050405020304" pitchFamily="18" charset="0"/>
              </a:rPr>
              <a:t>亿吨，其中人均</a:t>
            </a:r>
            <a:r>
              <a:rPr lang="en-US" altLang="zh-CN" sz="1800" dirty="0">
                <a:latin typeface="Times New Roman" panose="02020603050405020304" pitchFamily="18" charset="0"/>
                <a:cs typeface="Times New Roman" panose="02020603050405020304" pitchFamily="18" charset="0"/>
              </a:rPr>
              <a:t>GDP</a:t>
            </a:r>
            <a:r>
              <a:rPr lang="zh-CN" altLang="en-US" sz="1800" dirty="0">
                <a:latin typeface="Times New Roman" panose="02020603050405020304" pitchFamily="18" charset="0"/>
                <a:cs typeface="Times New Roman" panose="02020603050405020304" pitchFamily="18" charset="0"/>
              </a:rPr>
              <a:t>和人口分别拉动增长约</a:t>
            </a:r>
            <a:r>
              <a:rPr lang="en-US" altLang="zh-CN" sz="1800" dirty="0">
                <a:latin typeface="Times New Roman" panose="02020603050405020304" pitchFamily="18" charset="0"/>
                <a:cs typeface="Times New Roman" panose="02020603050405020304" pitchFamily="18" charset="0"/>
              </a:rPr>
              <a:t>145.6</a:t>
            </a:r>
            <a:r>
              <a:rPr lang="zh-CN" altLang="en-US" sz="1800" dirty="0">
                <a:latin typeface="Times New Roman" panose="02020603050405020304" pitchFamily="18" charset="0"/>
                <a:cs typeface="Times New Roman" panose="02020603050405020304" pitchFamily="18" charset="0"/>
              </a:rPr>
              <a:t>和</a:t>
            </a:r>
            <a:r>
              <a:rPr lang="en-US" altLang="zh-CN" sz="1800" dirty="0">
                <a:latin typeface="Times New Roman" panose="02020603050405020304" pitchFamily="18" charset="0"/>
                <a:cs typeface="Times New Roman" panose="02020603050405020304" pitchFamily="18" charset="0"/>
              </a:rPr>
              <a:t>12.9</a:t>
            </a:r>
            <a:r>
              <a:rPr lang="zh-CN" altLang="en-US" sz="1800" dirty="0">
                <a:latin typeface="Times New Roman" panose="02020603050405020304" pitchFamily="18" charset="0"/>
                <a:cs typeface="Times New Roman" panose="02020603050405020304" pitchFamily="18" charset="0"/>
              </a:rPr>
              <a:t>亿吨，增长贡献率分别为</a:t>
            </a:r>
            <a:r>
              <a:rPr lang="en-US" altLang="zh-CN" sz="1800" dirty="0">
                <a:latin typeface="Times New Roman" panose="02020603050405020304" pitchFamily="18" charset="0"/>
                <a:cs typeface="Times New Roman" panose="02020603050405020304" pitchFamily="18" charset="0"/>
              </a:rPr>
              <a:t>176%</a:t>
            </a:r>
            <a:r>
              <a:rPr lang="zh-CN" altLang="en-US" sz="1800" dirty="0">
                <a:latin typeface="Times New Roman" panose="02020603050405020304" pitchFamily="18" charset="0"/>
                <a:cs typeface="Times New Roman" panose="02020603050405020304" pitchFamily="18" charset="0"/>
              </a:rPr>
              <a:t>和</a:t>
            </a:r>
            <a:r>
              <a:rPr lang="en-US" altLang="zh-CN" sz="1800" dirty="0">
                <a:latin typeface="Times New Roman" panose="02020603050405020304" pitchFamily="18" charset="0"/>
                <a:cs typeface="Times New Roman" panose="02020603050405020304" pitchFamily="18" charset="0"/>
              </a:rPr>
              <a:t>16%</a:t>
            </a:r>
            <a:r>
              <a:rPr lang="zh-CN" altLang="en-US" sz="1800" dirty="0">
                <a:latin typeface="Times New Roman" panose="02020603050405020304" pitchFamily="18" charset="0"/>
                <a:cs typeface="Times New Roman" panose="02020603050405020304" pitchFamily="18" charset="0"/>
              </a:rPr>
              <a:t>；能源强度和碳强度分别抑制排放</a:t>
            </a:r>
            <a:r>
              <a:rPr lang="en-US" altLang="zh-CN" sz="1800" dirty="0">
                <a:latin typeface="Times New Roman" panose="02020603050405020304" pitchFamily="18" charset="0"/>
                <a:cs typeface="Times New Roman" panose="02020603050405020304" pitchFamily="18" charset="0"/>
              </a:rPr>
              <a:t>-65.2</a:t>
            </a:r>
            <a:r>
              <a:rPr lang="zh-CN" altLang="en-US" sz="1800" dirty="0">
                <a:latin typeface="Times New Roman" panose="02020603050405020304" pitchFamily="18" charset="0"/>
                <a:cs typeface="Times New Roman" panose="02020603050405020304" pitchFamily="18" charset="0"/>
              </a:rPr>
              <a:t>和</a:t>
            </a:r>
            <a:r>
              <a:rPr lang="en-US" altLang="zh-CN" sz="1800" dirty="0">
                <a:latin typeface="Times New Roman" panose="02020603050405020304" pitchFamily="18" charset="0"/>
                <a:cs typeface="Times New Roman" panose="02020603050405020304" pitchFamily="18" charset="0"/>
              </a:rPr>
              <a:t>-20.5</a:t>
            </a:r>
            <a:r>
              <a:rPr lang="zh-CN" altLang="en-US" sz="1800" dirty="0">
                <a:latin typeface="Times New Roman" panose="02020603050405020304" pitchFamily="18" charset="0"/>
                <a:cs typeface="Times New Roman" panose="02020603050405020304" pitchFamily="18" charset="0"/>
              </a:rPr>
              <a:t>亿吨，增长贡献率分别为</a:t>
            </a:r>
            <a:r>
              <a:rPr lang="en-US" altLang="zh-CN" sz="1800" dirty="0">
                <a:latin typeface="Times New Roman" panose="02020603050405020304" pitchFamily="18" charset="0"/>
                <a:cs typeface="Times New Roman" panose="02020603050405020304" pitchFamily="18" charset="0"/>
              </a:rPr>
              <a:t>-79%</a:t>
            </a:r>
            <a:r>
              <a:rPr lang="zh-CN" altLang="en-US" sz="1800" dirty="0">
                <a:latin typeface="Times New Roman" panose="02020603050405020304" pitchFamily="18" charset="0"/>
                <a:cs typeface="Times New Roman" panose="02020603050405020304" pitchFamily="18" charset="0"/>
              </a:rPr>
              <a:t>和</a:t>
            </a:r>
            <a:r>
              <a:rPr lang="en-US" altLang="zh-CN" sz="1800" dirty="0">
                <a:latin typeface="Times New Roman" panose="02020603050405020304" pitchFamily="18" charset="0"/>
                <a:cs typeface="Times New Roman" panose="02020603050405020304" pitchFamily="18" charset="0"/>
              </a:rPr>
              <a:t>-13%</a:t>
            </a:r>
            <a:r>
              <a:rPr lang="zh-CN" altLang="en-US" sz="1800" dirty="0">
                <a:latin typeface="Times New Roman" panose="02020603050405020304" pitchFamily="18" charset="0"/>
                <a:cs typeface="Times New Roman" panose="02020603050405020304" pitchFamily="18" charset="0"/>
              </a:rPr>
              <a:t>。</a:t>
            </a:r>
            <a:endParaRPr lang="en-US" altLang="zh-CN"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5710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75A3B2-AAA8-0B94-FA5E-FD2DC80A89F5}"/>
              </a:ext>
            </a:extLst>
          </p:cNvPr>
          <p:cNvSpPr>
            <a:spLocks noGrp="1"/>
          </p:cNvSpPr>
          <p:nvPr>
            <p:ph type="title"/>
          </p:nvPr>
        </p:nvSpPr>
        <p:spPr/>
        <p:txBody>
          <a:bodyPr/>
          <a:lstStyle/>
          <a:p>
            <a:r>
              <a:rPr lang="zh-CN" altLang="en-US" dirty="0"/>
              <a:t>对策建议</a:t>
            </a:r>
          </a:p>
        </p:txBody>
      </p:sp>
      <p:sp>
        <p:nvSpPr>
          <p:cNvPr id="4" name="内容占位符 2">
            <a:extLst>
              <a:ext uri="{FF2B5EF4-FFF2-40B4-BE49-F238E27FC236}">
                <a16:creationId xmlns:a16="http://schemas.microsoft.com/office/drawing/2014/main" id="{BD312CCC-B5AC-3CA6-A11F-44CB9FA71BBA}"/>
              </a:ext>
            </a:extLst>
          </p:cNvPr>
          <p:cNvSpPr>
            <a:spLocks noGrp="1"/>
          </p:cNvSpPr>
          <p:nvPr>
            <p:ph idx="1"/>
          </p:nvPr>
        </p:nvSpPr>
        <p:spPr>
          <a:xfrm>
            <a:off x="496529" y="1300447"/>
            <a:ext cx="10741742" cy="4257105"/>
          </a:xfrm>
        </p:spPr>
        <p:txBody>
          <a:bodyPr>
            <a:noAutofit/>
          </a:bodyPr>
          <a:lstStyle/>
          <a:p>
            <a:pPr marL="571500" indent="-342900">
              <a:lnSpc>
                <a:spcPct val="150000"/>
              </a:lnSpc>
              <a:buClr>
                <a:schemeClr val="tx1"/>
              </a:buClr>
              <a:buFont typeface="Wingdings" panose="05000000000000000000" pitchFamily="2" charset="2"/>
              <a:buChar char="Ø"/>
              <a:defRPr/>
            </a:pPr>
            <a:r>
              <a:rPr lang="zh-CN" altLang="en-US" sz="2000" dirty="0">
                <a:latin typeface="宋体" panose="02010600030101010101" pitchFamily="2" charset="-122"/>
              </a:rPr>
              <a:t>中国能源活动碳排放仍将保持增长，但增速将在较低水平。中国已提出</a:t>
            </a:r>
            <a:r>
              <a:rPr lang="en-US" altLang="zh-CN" sz="2000" dirty="0">
                <a:latin typeface="宋体" panose="02010600030101010101" pitchFamily="2" charset="-122"/>
              </a:rPr>
              <a:t>2030</a:t>
            </a:r>
            <a:r>
              <a:rPr lang="zh-CN" altLang="en-US" sz="2000" dirty="0">
                <a:latin typeface="宋体" panose="02010600030101010101" pitchFamily="2" charset="-122"/>
              </a:rPr>
              <a:t>年碳排放尽早达峰目标，帮助世界努力实现巴黎协定提出的宏伟目标也是中国对自己提出的现实需求，未来</a:t>
            </a:r>
            <a:r>
              <a:rPr lang="en-US" altLang="zh-CN" sz="2000" dirty="0">
                <a:latin typeface="宋体" panose="02010600030101010101" pitchFamily="2" charset="-122"/>
              </a:rPr>
              <a:t>10—15</a:t>
            </a:r>
            <a:r>
              <a:rPr lang="zh-CN" altLang="en-US" sz="2000" dirty="0">
                <a:latin typeface="宋体" panose="02010600030101010101" pitchFamily="2" charset="-122"/>
              </a:rPr>
              <a:t>年将是中国控制碳排放量增长的关键时期。</a:t>
            </a:r>
          </a:p>
          <a:p>
            <a:pPr marL="571500" indent="-342900">
              <a:lnSpc>
                <a:spcPct val="150000"/>
              </a:lnSpc>
              <a:buClr>
                <a:schemeClr val="tx1"/>
              </a:buClr>
              <a:buFont typeface="Wingdings" panose="05000000000000000000" pitchFamily="2" charset="2"/>
              <a:buChar char="Ø"/>
              <a:defRPr/>
            </a:pPr>
            <a:r>
              <a:rPr lang="zh-CN" altLang="en-US" sz="2000" dirty="0">
                <a:latin typeface="宋体" panose="02010600030101010101" pitchFamily="2" charset="-122"/>
              </a:rPr>
              <a:t>控制碳排放增长速度以至于实现碳排放峰值，需要努力做到经济增长低碳转型、能源系统低碳转型、消费模式低碳转型。</a:t>
            </a:r>
            <a:endParaRPr lang="en-US" altLang="zh-CN" sz="2000" dirty="0">
              <a:latin typeface="宋体" panose="02010600030101010101" pitchFamily="2" charset="-122"/>
            </a:endParaRPr>
          </a:p>
          <a:p>
            <a:pPr indent="0">
              <a:lnSpc>
                <a:spcPct val="150000"/>
              </a:lnSpc>
              <a:buClr>
                <a:srgbClr val="0070C0"/>
              </a:buClr>
              <a:buNone/>
              <a:defRPr/>
            </a:pPr>
            <a:r>
              <a:rPr lang="zh-CN" altLang="en-US" sz="1600" dirty="0">
                <a:latin typeface="宋体" panose="02010600030101010101" pitchFamily="2" charset="-122"/>
              </a:rPr>
              <a:t>     （</a:t>
            </a:r>
            <a:r>
              <a:rPr lang="en-US" altLang="zh-CN" sz="1600" dirty="0">
                <a:latin typeface="宋体" panose="02010600030101010101" pitchFamily="2" charset="-122"/>
              </a:rPr>
              <a:t>1</a:t>
            </a:r>
            <a:r>
              <a:rPr lang="zh-CN" altLang="en-US" sz="1600" dirty="0">
                <a:latin typeface="宋体" panose="02010600030101010101" pitchFamily="2" charset="-122"/>
              </a:rPr>
              <a:t>）控制碳排放量的最有效方式是积极推动经济增长方式低碳转型，以更少的能源消费支撑更高的经济发展。</a:t>
            </a:r>
            <a:endParaRPr lang="en-US" altLang="zh-CN" sz="1600" dirty="0">
              <a:latin typeface="宋体" panose="02010600030101010101" pitchFamily="2" charset="-122"/>
            </a:endParaRPr>
          </a:p>
          <a:p>
            <a:pPr indent="0">
              <a:lnSpc>
                <a:spcPct val="150000"/>
              </a:lnSpc>
              <a:buClr>
                <a:srgbClr val="0070C0"/>
              </a:buClr>
              <a:buNone/>
              <a:defRPr/>
            </a:pPr>
            <a:r>
              <a:rPr lang="zh-CN" altLang="en-US" sz="1600" dirty="0">
                <a:latin typeface="宋体" panose="02010600030101010101" pitchFamily="2" charset="-122"/>
              </a:rPr>
              <a:t>     （</a:t>
            </a:r>
            <a:r>
              <a:rPr lang="en-US" altLang="zh-CN" sz="1600" dirty="0">
                <a:latin typeface="宋体" panose="02010600030101010101" pitchFamily="2" charset="-122"/>
              </a:rPr>
              <a:t>2</a:t>
            </a:r>
            <a:r>
              <a:rPr lang="zh-CN" altLang="en-US" sz="1600" dirty="0">
                <a:latin typeface="宋体" panose="02010600030101010101" pitchFamily="2" charset="-122"/>
              </a:rPr>
              <a:t>）通过促进能源强度下降和优化能源结构实现能源系统低碳转型。</a:t>
            </a:r>
            <a:endParaRPr lang="en-US" altLang="zh-CN" sz="1600" dirty="0">
              <a:latin typeface="宋体" panose="02010600030101010101" pitchFamily="2" charset="-122"/>
            </a:endParaRPr>
          </a:p>
          <a:p>
            <a:pPr indent="0">
              <a:lnSpc>
                <a:spcPct val="150000"/>
              </a:lnSpc>
              <a:buClr>
                <a:srgbClr val="0070C0"/>
              </a:buClr>
              <a:buNone/>
              <a:defRPr/>
            </a:pPr>
            <a:r>
              <a:rPr lang="zh-CN" altLang="en-US" sz="1600" dirty="0">
                <a:latin typeface="宋体" panose="02010600030101010101" pitchFamily="2" charset="-122"/>
              </a:rPr>
              <a:t>     （</a:t>
            </a:r>
            <a:r>
              <a:rPr lang="en-US" altLang="zh-CN" sz="1600" dirty="0">
                <a:latin typeface="宋体" panose="02010600030101010101" pitchFamily="2" charset="-122"/>
              </a:rPr>
              <a:t>3</a:t>
            </a:r>
            <a:r>
              <a:rPr lang="zh-CN" altLang="en-US" sz="1600" dirty="0">
                <a:latin typeface="宋体" panose="02010600030101010101" pitchFamily="2" charset="-122"/>
              </a:rPr>
              <a:t>）倡导全面践行低碳生活和消费，推动消费模式低碳转型</a:t>
            </a:r>
            <a:endParaRPr lang="en-US" altLang="zh-CN" sz="1600" dirty="0">
              <a:latin typeface="宋体" panose="02010600030101010101" pitchFamily="2" charset="-122"/>
            </a:endParaRPr>
          </a:p>
        </p:txBody>
      </p:sp>
    </p:spTree>
    <p:extLst>
      <p:ext uri="{BB962C8B-B14F-4D97-AF65-F5344CB8AC3E}">
        <p14:creationId xmlns:p14="http://schemas.microsoft.com/office/powerpoint/2010/main" val="1902615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8E0C1B-715D-0614-58A1-77AC690C9F9C}"/>
              </a:ext>
            </a:extLst>
          </p:cNvPr>
          <p:cNvSpPr>
            <a:spLocks noGrp="1"/>
          </p:cNvSpPr>
          <p:nvPr>
            <p:ph type="title"/>
          </p:nvPr>
        </p:nvSpPr>
        <p:spPr/>
        <p:txBody>
          <a:bodyPr/>
          <a:lstStyle/>
          <a:p>
            <a:r>
              <a:rPr lang="zh-CN" altLang="en-US" dirty="0"/>
              <a:t>成果贡献</a:t>
            </a:r>
          </a:p>
        </p:txBody>
      </p:sp>
      <p:sp>
        <p:nvSpPr>
          <p:cNvPr id="3" name="内容占位符 2">
            <a:extLst>
              <a:ext uri="{FF2B5EF4-FFF2-40B4-BE49-F238E27FC236}">
                <a16:creationId xmlns:a16="http://schemas.microsoft.com/office/drawing/2014/main" id="{A78C702A-5D54-8D46-E007-24089C370734}"/>
              </a:ext>
            </a:extLst>
          </p:cNvPr>
          <p:cNvSpPr>
            <a:spLocks noGrp="1"/>
          </p:cNvSpPr>
          <p:nvPr>
            <p:ph idx="1"/>
          </p:nvPr>
        </p:nvSpPr>
        <p:spPr>
          <a:xfrm>
            <a:off x="712839" y="1393005"/>
            <a:ext cx="10515600" cy="4351338"/>
          </a:xfrm>
        </p:spPr>
        <p:txBody>
          <a:bodyPr>
            <a:normAutofit/>
          </a:bodyPr>
          <a:lstStyle/>
          <a:p>
            <a:r>
              <a:rPr lang="zh-CN" altLang="en-US" sz="2400" dirty="0">
                <a:latin typeface="+mn-ea"/>
              </a:rPr>
              <a:t>上述成果发表在国际权威综合性期刊</a:t>
            </a:r>
            <a:r>
              <a:rPr lang="en-US" altLang="zh-CN" sz="2400" dirty="0">
                <a:latin typeface="+mn-ea"/>
              </a:rPr>
              <a:t>PNAS</a:t>
            </a:r>
            <a:r>
              <a:rPr lang="zh-CN" altLang="en-US" sz="2400" dirty="0">
                <a:latin typeface="+mn-ea"/>
              </a:rPr>
              <a:t>（</a:t>
            </a:r>
            <a:r>
              <a:rPr lang="en-US" altLang="zh-CN" sz="2400" dirty="0">
                <a:latin typeface="+mn-ea"/>
              </a:rPr>
              <a:t>IF=11.205</a:t>
            </a:r>
            <a:r>
              <a:rPr lang="zh-CN" altLang="en-US" sz="2400" dirty="0">
                <a:latin typeface="+mn-ea"/>
              </a:rPr>
              <a:t>）</a:t>
            </a:r>
            <a:r>
              <a:rPr lang="en-US" altLang="zh-CN" sz="2400" dirty="0">
                <a:latin typeface="+mn-ea"/>
              </a:rPr>
              <a:t>,</a:t>
            </a:r>
            <a:r>
              <a:rPr lang="zh-CN" altLang="en-US" sz="2400" dirty="0">
                <a:latin typeface="+mn-ea"/>
              </a:rPr>
              <a:t>短期内入选</a:t>
            </a:r>
            <a:r>
              <a:rPr lang="en-US" altLang="zh-CN" sz="2400" dirty="0">
                <a:latin typeface="+mn-ea"/>
              </a:rPr>
              <a:t>ESI</a:t>
            </a:r>
            <a:r>
              <a:rPr lang="zh-CN" altLang="en-US" sz="2400" dirty="0">
                <a:latin typeface="+mn-ea"/>
              </a:rPr>
              <a:t>高被引论文，截止目前引用次数超</a:t>
            </a:r>
            <a:r>
              <a:rPr lang="en-US" altLang="zh-CN" sz="2400" dirty="0">
                <a:latin typeface="+mn-ea"/>
              </a:rPr>
              <a:t>50</a:t>
            </a:r>
            <a:r>
              <a:rPr lang="zh-CN" altLang="en-US" sz="2400" dirty="0">
                <a:latin typeface="+mn-ea"/>
              </a:rPr>
              <a:t>次，该论文被</a:t>
            </a:r>
            <a:r>
              <a:rPr lang="en-US" altLang="zh-CN" sz="2400" dirty="0">
                <a:latin typeface="+mn-ea"/>
              </a:rPr>
              <a:t>IPCC AR6 </a:t>
            </a:r>
            <a:r>
              <a:rPr lang="en-US" altLang="zh-CN" sz="2400" dirty="0" err="1">
                <a:latin typeface="+mn-ea"/>
              </a:rPr>
              <a:t>WG</a:t>
            </a:r>
            <a:r>
              <a:rPr lang="en-US" altLang="zh-CN" sz="2400" dirty="0" err="1">
                <a:latin typeface="Times New Roman" panose="02020603050405020304" pitchFamily="18" charset="0"/>
                <a:cs typeface="Times New Roman" panose="02020603050405020304" pitchFamily="18" charset="0"/>
              </a:rPr>
              <a:t>Ⅲ</a:t>
            </a:r>
            <a:r>
              <a:rPr lang="zh-CN" altLang="en-US" sz="2400" dirty="0">
                <a:latin typeface="+mn-ea"/>
              </a:rPr>
              <a:t>多次引用，为全球应对气候变化工作做出了一定的贡献。</a:t>
            </a:r>
          </a:p>
        </p:txBody>
      </p:sp>
      <p:sp>
        <p:nvSpPr>
          <p:cNvPr id="5" name="文本框 4">
            <a:extLst>
              <a:ext uri="{FF2B5EF4-FFF2-40B4-BE49-F238E27FC236}">
                <a16:creationId xmlns:a16="http://schemas.microsoft.com/office/drawing/2014/main" id="{6CA21764-3930-0EFE-327D-D4E1B6C66097}"/>
              </a:ext>
            </a:extLst>
          </p:cNvPr>
          <p:cNvSpPr txBox="1"/>
          <p:nvPr/>
        </p:nvSpPr>
        <p:spPr>
          <a:xfrm>
            <a:off x="7236419" y="3887944"/>
            <a:ext cx="4742765" cy="2564163"/>
          </a:xfrm>
          <a:prstGeom prst="rect">
            <a:avLst/>
          </a:prstGeom>
          <a:noFill/>
        </p:spPr>
        <p:txBody>
          <a:bodyPr wrap="square">
            <a:spAutoFit/>
          </a:bodyPr>
          <a:lstStyle/>
          <a:p>
            <a:pPr marR="46990">
              <a:lnSpc>
                <a:spcPct val="125000"/>
              </a:lnSpc>
              <a:spcAft>
                <a:spcPts val="0"/>
              </a:spcAft>
            </a:pPr>
            <a:r>
              <a:rPr lang="zh-CN" altLang="en-US" sz="1800" kern="100" dirty="0">
                <a:effectLst/>
                <a:latin typeface="Times New Roman" panose="02020603050405020304" pitchFamily="18" charset="0"/>
                <a:ea typeface="宋体" panose="02010600030101010101" pitchFamily="2" charset="-122"/>
              </a:rPr>
              <a:t>文献来源：</a:t>
            </a:r>
            <a:endParaRPr lang="en-US" altLang="zh-CN" sz="1800" kern="100" dirty="0">
              <a:effectLst/>
              <a:latin typeface="Times New Roman" panose="02020603050405020304" pitchFamily="18" charset="0"/>
              <a:ea typeface="宋体" panose="02010600030101010101" pitchFamily="2" charset="-122"/>
            </a:endParaRPr>
          </a:p>
          <a:p>
            <a:pPr marR="46990">
              <a:lnSpc>
                <a:spcPct val="125000"/>
              </a:lnSpc>
              <a:spcAft>
                <a:spcPts val="0"/>
              </a:spcAft>
            </a:pPr>
            <a:r>
              <a:rPr lang="en-US" altLang="zh-CN" sz="1600" kern="100" dirty="0">
                <a:effectLst/>
                <a:latin typeface="Times New Roman" panose="02020603050405020304" pitchFamily="18" charset="0"/>
                <a:ea typeface="宋体" panose="02010600030101010101" pitchFamily="2" charset="-122"/>
              </a:rPr>
              <a:t>Xiaoqi Zheng, </a:t>
            </a:r>
            <a:r>
              <a:rPr lang="en-US" altLang="zh-CN" sz="1600" kern="100" dirty="0" err="1">
                <a:effectLst/>
                <a:latin typeface="Times New Roman" panose="02020603050405020304" pitchFamily="18" charset="0"/>
                <a:ea typeface="宋体" panose="02010600030101010101" pitchFamily="2" charset="-122"/>
              </a:rPr>
              <a:t>Yonglong</a:t>
            </a:r>
            <a:r>
              <a:rPr lang="en-US" altLang="zh-CN" sz="1600" kern="100" dirty="0">
                <a:effectLst/>
                <a:latin typeface="Times New Roman" panose="02020603050405020304" pitchFamily="18" charset="0"/>
                <a:ea typeface="宋体" panose="02010600030101010101" pitchFamily="2" charset="-122"/>
              </a:rPr>
              <a:t> Lu*, Jingjing Yuan, Yvette </a:t>
            </a:r>
            <a:r>
              <a:rPr lang="en-US" altLang="zh-CN" sz="1600" kern="100" dirty="0" err="1">
                <a:effectLst/>
                <a:latin typeface="Times New Roman" panose="02020603050405020304" pitchFamily="18" charset="0"/>
                <a:ea typeface="宋体" panose="02010600030101010101" pitchFamily="2" charset="-122"/>
              </a:rPr>
              <a:t>Baninla</a:t>
            </a:r>
            <a:r>
              <a:rPr lang="en-US" altLang="zh-CN" sz="1600" kern="100" dirty="0">
                <a:effectLst/>
                <a:latin typeface="Times New Roman" panose="02020603050405020304" pitchFamily="18" charset="0"/>
                <a:ea typeface="宋体" panose="02010600030101010101" pitchFamily="2" charset="-122"/>
              </a:rPr>
              <a:t>, Sheng Zhang, Nils Chr. </a:t>
            </a:r>
            <a:r>
              <a:rPr lang="en-US" altLang="zh-CN" sz="1600" kern="100" dirty="0" err="1">
                <a:effectLst/>
                <a:latin typeface="Times New Roman" panose="02020603050405020304" pitchFamily="18" charset="0"/>
                <a:ea typeface="宋体" panose="02010600030101010101" pitchFamily="2" charset="-122"/>
              </a:rPr>
              <a:t>Stenseth</a:t>
            </a:r>
            <a:r>
              <a:rPr lang="en-US" altLang="zh-CN" sz="1600" kern="100" dirty="0">
                <a:effectLst/>
                <a:latin typeface="Times New Roman" panose="02020603050405020304" pitchFamily="18" charset="0"/>
                <a:ea typeface="宋体" panose="02010600030101010101" pitchFamily="2" charset="-122"/>
              </a:rPr>
              <a:t>, Dag O. Hessen, </a:t>
            </a:r>
            <a:r>
              <a:rPr lang="en-US" altLang="zh-CN" sz="1600" kern="100" dirty="0" err="1">
                <a:effectLst/>
                <a:latin typeface="Times New Roman" panose="02020603050405020304" pitchFamily="18" charset="0"/>
                <a:ea typeface="宋体" panose="02010600030101010101" pitchFamily="2" charset="-122"/>
              </a:rPr>
              <a:t>Hanqin</a:t>
            </a:r>
            <a:r>
              <a:rPr lang="en-US" altLang="zh-CN" sz="1600" kern="100" dirty="0">
                <a:effectLst/>
                <a:latin typeface="Times New Roman" panose="02020603050405020304" pitchFamily="18" charset="0"/>
                <a:ea typeface="宋体" panose="02010600030101010101" pitchFamily="2" charset="-122"/>
              </a:rPr>
              <a:t> Tian, Michael </a:t>
            </a:r>
            <a:r>
              <a:rPr lang="en-US" altLang="zh-CN" sz="1600" kern="100" dirty="0" err="1">
                <a:effectLst/>
                <a:latin typeface="Times New Roman" panose="02020603050405020304" pitchFamily="18" charset="0"/>
                <a:ea typeface="宋体" panose="02010600030101010101" pitchFamily="2" charset="-122"/>
              </a:rPr>
              <a:t>Obersteiner</a:t>
            </a:r>
            <a:r>
              <a:rPr lang="en-US" altLang="zh-CN" sz="1600" kern="100" dirty="0">
                <a:effectLst/>
                <a:latin typeface="Times New Roman" panose="02020603050405020304" pitchFamily="18" charset="0"/>
                <a:ea typeface="宋体" panose="02010600030101010101" pitchFamily="2" charset="-122"/>
              </a:rPr>
              <a:t>, </a:t>
            </a:r>
            <a:r>
              <a:rPr lang="en-US" altLang="zh-CN" sz="1600" kern="100" dirty="0" err="1">
                <a:effectLst/>
                <a:latin typeface="Times New Roman" panose="02020603050405020304" pitchFamily="18" charset="0"/>
                <a:ea typeface="宋体" panose="02010600030101010101" pitchFamily="2" charset="-122"/>
              </a:rPr>
              <a:t>Deliang</a:t>
            </a:r>
            <a:r>
              <a:rPr lang="en-US" altLang="zh-CN" sz="1600" kern="100" dirty="0">
                <a:effectLst/>
                <a:latin typeface="Times New Roman" panose="02020603050405020304" pitchFamily="18" charset="0"/>
                <a:ea typeface="宋体" panose="02010600030101010101" pitchFamily="2" charset="-122"/>
              </a:rPr>
              <a:t> Chen. Drivers of change in China’s energy-related CO</a:t>
            </a:r>
            <a:r>
              <a:rPr lang="en-US" altLang="zh-CN" sz="1600" kern="100" baseline="-25000" dirty="0">
                <a:effectLst/>
                <a:latin typeface="Times New Roman" panose="02020603050405020304" pitchFamily="18" charset="0"/>
                <a:ea typeface="宋体" panose="02010600030101010101" pitchFamily="2" charset="-122"/>
              </a:rPr>
              <a:t>2</a:t>
            </a:r>
            <a:r>
              <a:rPr lang="en-US" altLang="zh-CN" sz="1600" kern="100" dirty="0">
                <a:effectLst/>
                <a:latin typeface="Times New Roman" panose="02020603050405020304" pitchFamily="18" charset="0"/>
                <a:ea typeface="宋体" panose="02010600030101010101" pitchFamily="2" charset="-122"/>
              </a:rPr>
              <a:t> emissions [J]. Proceedings of the National Academy of the Sciences of the United States of America, 2020,117(1): 29-36.</a:t>
            </a:r>
            <a:endParaRPr lang="zh-CN" altLang="zh-CN" sz="1600" kern="100" dirty="0">
              <a:effectLst/>
              <a:latin typeface="Times New Roman" panose="02020603050405020304" pitchFamily="18" charset="0"/>
              <a:ea typeface="宋体" panose="02010600030101010101" pitchFamily="2" charset="-122"/>
            </a:endParaRPr>
          </a:p>
        </p:txBody>
      </p:sp>
      <p:pic>
        <p:nvPicPr>
          <p:cNvPr id="6" name="图片 5">
            <a:extLst>
              <a:ext uri="{FF2B5EF4-FFF2-40B4-BE49-F238E27FC236}">
                <a16:creationId xmlns:a16="http://schemas.microsoft.com/office/drawing/2014/main" id="{42D4E268-5947-BD57-8E49-725606934A09}"/>
              </a:ext>
            </a:extLst>
          </p:cNvPr>
          <p:cNvPicPr>
            <a:picLocks noChangeAspect="1"/>
          </p:cNvPicPr>
          <p:nvPr/>
        </p:nvPicPr>
        <p:blipFill>
          <a:blip r:embed="rId2"/>
          <a:stretch>
            <a:fillRect/>
          </a:stretch>
        </p:blipFill>
        <p:spPr>
          <a:xfrm>
            <a:off x="838199" y="2596429"/>
            <a:ext cx="2867393" cy="4071157"/>
          </a:xfrm>
          <a:prstGeom prst="rect">
            <a:avLst/>
          </a:prstGeom>
        </p:spPr>
      </p:pic>
      <p:pic>
        <p:nvPicPr>
          <p:cNvPr id="7" name="图片 6">
            <a:extLst>
              <a:ext uri="{FF2B5EF4-FFF2-40B4-BE49-F238E27FC236}">
                <a16:creationId xmlns:a16="http://schemas.microsoft.com/office/drawing/2014/main" id="{60429DF5-F4CF-1586-96D7-A064398196E9}"/>
              </a:ext>
            </a:extLst>
          </p:cNvPr>
          <p:cNvPicPr>
            <a:picLocks noChangeAspect="1"/>
          </p:cNvPicPr>
          <p:nvPr/>
        </p:nvPicPr>
        <p:blipFill>
          <a:blip r:embed="rId3"/>
          <a:stretch>
            <a:fillRect/>
          </a:stretch>
        </p:blipFill>
        <p:spPr>
          <a:xfrm>
            <a:off x="4128670" y="2596429"/>
            <a:ext cx="2869027" cy="4071158"/>
          </a:xfrm>
          <a:prstGeom prst="rect">
            <a:avLst/>
          </a:prstGeom>
        </p:spPr>
      </p:pic>
    </p:spTree>
    <p:extLst>
      <p:ext uri="{BB962C8B-B14F-4D97-AF65-F5344CB8AC3E}">
        <p14:creationId xmlns:p14="http://schemas.microsoft.com/office/powerpoint/2010/main" val="3489947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52D51E-1002-C081-2929-99F89A1C6A39}"/>
              </a:ext>
            </a:extLst>
          </p:cNvPr>
          <p:cNvSpPr>
            <a:spLocks noGrp="1"/>
          </p:cNvSpPr>
          <p:nvPr>
            <p:ph type="title"/>
          </p:nvPr>
        </p:nvSpPr>
        <p:spPr/>
        <p:txBody>
          <a:bodyPr/>
          <a:lstStyle/>
          <a:p>
            <a:r>
              <a:rPr lang="zh-CN" altLang="en-US" dirty="0"/>
              <a:t>目录</a:t>
            </a:r>
          </a:p>
        </p:txBody>
      </p:sp>
      <p:sp>
        <p:nvSpPr>
          <p:cNvPr id="3" name="内容占位符 2">
            <a:extLst>
              <a:ext uri="{FF2B5EF4-FFF2-40B4-BE49-F238E27FC236}">
                <a16:creationId xmlns:a16="http://schemas.microsoft.com/office/drawing/2014/main" id="{C121BE93-8C44-CC74-16E3-4CA6643216D2}"/>
              </a:ext>
            </a:extLst>
          </p:cNvPr>
          <p:cNvSpPr>
            <a:spLocks noGrp="1"/>
          </p:cNvSpPr>
          <p:nvPr>
            <p:ph idx="1"/>
          </p:nvPr>
        </p:nvSpPr>
        <p:spPr>
          <a:xfrm>
            <a:off x="838199" y="1692889"/>
            <a:ext cx="7725697" cy="1753317"/>
          </a:xfrm>
        </p:spPr>
        <p:txBody>
          <a:bodyPr/>
          <a:lstStyle/>
          <a:p>
            <a:pPr>
              <a:buFont typeface="Wingdings" panose="05000000000000000000" pitchFamily="2" charset="2"/>
              <a:buChar char="Ø"/>
            </a:pPr>
            <a:r>
              <a:rPr lang="zh-CN" altLang="en-US" dirty="0"/>
              <a:t>中国能源消费情况</a:t>
            </a:r>
            <a:endParaRPr lang="en-US" altLang="zh-CN" dirty="0"/>
          </a:p>
          <a:p>
            <a:pPr>
              <a:buFont typeface="Wingdings" panose="05000000000000000000" pitchFamily="2" charset="2"/>
              <a:buChar char="Ø"/>
            </a:pPr>
            <a:r>
              <a:rPr lang="zh-CN" altLang="en-US" dirty="0"/>
              <a:t>中国能源活动碳排放量核算</a:t>
            </a:r>
            <a:endParaRPr lang="en-US" altLang="zh-CN" dirty="0"/>
          </a:p>
          <a:p>
            <a:pPr>
              <a:buFont typeface="Wingdings" panose="05000000000000000000" pitchFamily="2" charset="2"/>
              <a:buChar char="Ø"/>
            </a:pPr>
            <a:r>
              <a:rPr lang="zh-CN" altLang="en-US" dirty="0"/>
              <a:t>中国能源活动碳排放影响因素分析</a:t>
            </a:r>
            <a:endParaRPr lang="en-US" altLang="zh-CN" dirty="0"/>
          </a:p>
          <a:p>
            <a:pPr>
              <a:buFont typeface="Wingdings" panose="05000000000000000000" pitchFamily="2" charset="2"/>
              <a:buChar char="Ø"/>
            </a:pPr>
            <a:endParaRPr lang="zh-CN" altLang="en-US" dirty="0"/>
          </a:p>
        </p:txBody>
      </p:sp>
    </p:spTree>
    <p:extLst>
      <p:ext uri="{BB962C8B-B14F-4D97-AF65-F5344CB8AC3E}">
        <p14:creationId xmlns:p14="http://schemas.microsoft.com/office/powerpoint/2010/main" val="131695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A1823-58E5-CC79-07CF-1D82F2534451}"/>
              </a:ext>
            </a:extLst>
          </p:cNvPr>
          <p:cNvSpPr>
            <a:spLocks noGrp="1"/>
          </p:cNvSpPr>
          <p:nvPr>
            <p:ph type="title"/>
          </p:nvPr>
        </p:nvSpPr>
        <p:spPr/>
        <p:txBody>
          <a:bodyPr/>
          <a:lstStyle/>
          <a:p>
            <a:r>
              <a:rPr lang="zh-CN" altLang="en-US" dirty="0"/>
              <a:t>中国能源消费情况</a:t>
            </a:r>
            <a:endParaRPr lang="en-US" altLang="zh-CN" dirty="0"/>
          </a:p>
        </p:txBody>
      </p:sp>
      <p:sp>
        <p:nvSpPr>
          <p:cNvPr id="7" name="TextBox 7">
            <a:extLst>
              <a:ext uri="{FF2B5EF4-FFF2-40B4-BE49-F238E27FC236}">
                <a16:creationId xmlns:a16="http://schemas.microsoft.com/office/drawing/2014/main" id="{28E1D776-FBD5-56B2-CB86-A7787E25562B}"/>
              </a:ext>
            </a:extLst>
          </p:cNvPr>
          <p:cNvSpPr txBox="1"/>
          <p:nvPr/>
        </p:nvSpPr>
        <p:spPr>
          <a:xfrm>
            <a:off x="542731" y="4346079"/>
            <a:ext cx="6034867" cy="1405193"/>
          </a:xfrm>
          <a:prstGeom prst="rect">
            <a:avLst/>
          </a:prstGeom>
          <a:noFill/>
        </p:spPr>
        <p:txBody>
          <a:bodyPr wrap="square" rtlCol="0">
            <a:spAutoFit/>
          </a:bodyPr>
          <a:lstStyle/>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中国是全球碳排放量最大的国家，</a:t>
            </a:r>
            <a:r>
              <a:rPr lang="en-US" altLang="zh-CN" sz="2000" dirty="0">
                <a:latin typeface="宋体" panose="02010600030101010101" pitchFamily="2" charset="-122"/>
                <a:cs typeface="Arial Unicode MS" pitchFamily="34" charset="-122"/>
              </a:rPr>
              <a:t>2018</a:t>
            </a:r>
            <a:r>
              <a:rPr lang="zh-CN" altLang="en-US" sz="2000" dirty="0">
                <a:latin typeface="宋体" panose="02010600030101010101" pitchFamily="2" charset="-122"/>
                <a:cs typeface="Arial Unicode MS" pitchFamily="34" charset="-122"/>
              </a:rPr>
              <a:t>年占比达到</a:t>
            </a:r>
            <a:r>
              <a:rPr lang="en-US" altLang="zh-CN" sz="2000" dirty="0">
                <a:latin typeface="宋体" panose="02010600030101010101" pitchFamily="2" charset="-122"/>
                <a:cs typeface="Arial Unicode MS" pitchFamily="34" charset="-122"/>
              </a:rPr>
              <a:t>27.8%</a:t>
            </a:r>
            <a:r>
              <a:rPr lang="zh-CN" altLang="en-US" sz="2000" dirty="0">
                <a:latin typeface="宋体" panose="02010600030101010101" pitchFamily="2" charset="-122"/>
                <a:cs typeface="Arial Unicode MS" pitchFamily="34" charset="-122"/>
              </a:rPr>
              <a:t>，而</a:t>
            </a:r>
            <a:r>
              <a:rPr lang="en-US" altLang="zh-CN" sz="2000" dirty="0">
                <a:latin typeface="宋体" panose="02010600030101010101" pitchFamily="2" charset="-122"/>
                <a:cs typeface="Arial Unicode MS" pitchFamily="34" charset="-122"/>
              </a:rPr>
              <a:t>1978</a:t>
            </a:r>
            <a:r>
              <a:rPr lang="zh-CN" altLang="en-US" sz="2000" dirty="0">
                <a:latin typeface="宋体" panose="02010600030101010101" pitchFamily="2" charset="-122"/>
                <a:cs typeface="Arial Unicode MS" pitchFamily="34" charset="-122"/>
              </a:rPr>
              <a:t>年仅有</a:t>
            </a:r>
            <a:r>
              <a:rPr lang="en-US" altLang="zh-CN" sz="2000" dirty="0">
                <a:latin typeface="宋体" panose="02010600030101010101" pitchFamily="2" charset="-122"/>
                <a:cs typeface="Arial Unicode MS" pitchFamily="34" charset="-122"/>
              </a:rPr>
              <a:t>7.8%</a:t>
            </a:r>
            <a:r>
              <a:rPr lang="zh-CN" altLang="en-US" sz="2000" dirty="0">
                <a:latin typeface="宋体" panose="02010600030101010101" pitchFamily="2" charset="-122"/>
                <a:cs typeface="Arial Unicode MS" pitchFamily="34" charset="-122"/>
              </a:rPr>
              <a:t>，四十年时间增加了</a:t>
            </a:r>
            <a:r>
              <a:rPr lang="en-US" altLang="zh-CN" sz="2000" dirty="0">
                <a:latin typeface="宋体" panose="02010600030101010101" pitchFamily="2" charset="-122"/>
                <a:cs typeface="Arial Unicode MS" pitchFamily="34" charset="-122"/>
              </a:rPr>
              <a:t>20</a:t>
            </a:r>
            <a:r>
              <a:rPr lang="zh-CN" altLang="en-US" sz="2000" dirty="0">
                <a:latin typeface="宋体" panose="02010600030101010101" pitchFamily="2" charset="-122"/>
                <a:cs typeface="Arial Unicode MS" pitchFamily="34" charset="-122"/>
              </a:rPr>
              <a:t>个百分点。</a:t>
            </a:r>
          </a:p>
        </p:txBody>
      </p:sp>
      <p:sp>
        <p:nvSpPr>
          <p:cNvPr id="10" name="TextBox 7">
            <a:extLst>
              <a:ext uri="{FF2B5EF4-FFF2-40B4-BE49-F238E27FC236}">
                <a16:creationId xmlns:a16="http://schemas.microsoft.com/office/drawing/2014/main" id="{EFF5837E-2095-9C0A-F139-436E05C71E24}"/>
              </a:ext>
            </a:extLst>
          </p:cNvPr>
          <p:cNvSpPr txBox="1"/>
          <p:nvPr/>
        </p:nvSpPr>
        <p:spPr>
          <a:xfrm>
            <a:off x="6028758" y="1867543"/>
            <a:ext cx="6034867" cy="943528"/>
          </a:xfrm>
          <a:prstGeom prst="rect">
            <a:avLst/>
          </a:prstGeom>
          <a:noFill/>
        </p:spPr>
        <p:txBody>
          <a:bodyPr wrap="square" rtlCol="0">
            <a:spAutoFit/>
          </a:bodyPr>
          <a:lstStyle/>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中国能源消费总量从</a:t>
            </a:r>
            <a:r>
              <a:rPr lang="en-US" altLang="zh-CN" sz="2000" dirty="0">
                <a:latin typeface="宋体" panose="02010600030101010101" pitchFamily="2" charset="-122"/>
                <a:cs typeface="Arial Unicode MS" pitchFamily="34" charset="-122"/>
              </a:rPr>
              <a:t>1978</a:t>
            </a:r>
            <a:r>
              <a:rPr lang="zh-CN" altLang="en-US" sz="2000" dirty="0">
                <a:latin typeface="宋体" panose="02010600030101010101" pitchFamily="2" charset="-122"/>
                <a:cs typeface="Arial Unicode MS" pitchFamily="34" charset="-122"/>
              </a:rPr>
              <a:t>年的</a:t>
            </a:r>
            <a:r>
              <a:rPr lang="en-US" altLang="zh-CN" sz="2000" dirty="0">
                <a:latin typeface="宋体" panose="02010600030101010101" pitchFamily="2" charset="-122"/>
                <a:cs typeface="Arial Unicode MS" pitchFamily="34" charset="-122"/>
              </a:rPr>
              <a:t>5.7</a:t>
            </a:r>
            <a:r>
              <a:rPr lang="zh-CN" altLang="en-US" sz="2000" dirty="0">
                <a:latin typeface="宋体" panose="02010600030101010101" pitchFamily="2" charset="-122"/>
                <a:cs typeface="Arial Unicode MS" pitchFamily="34" charset="-122"/>
              </a:rPr>
              <a:t>亿吨标煤增长至</a:t>
            </a:r>
            <a:r>
              <a:rPr lang="en-US" altLang="zh-CN" sz="2000" dirty="0">
                <a:latin typeface="宋体" panose="02010600030101010101" pitchFamily="2" charset="-122"/>
                <a:cs typeface="Arial Unicode MS" pitchFamily="34" charset="-122"/>
              </a:rPr>
              <a:t>2018</a:t>
            </a:r>
            <a:r>
              <a:rPr lang="zh-CN" altLang="en-US" sz="2000" dirty="0">
                <a:latin typeface="宋体" panose="02010600030101010101" pitchFamily="2" charset="-122"/>
                <a:cs typeface="Arial Unicode MS" pitchFamily="34" charset="-122"/>
              </a:rPr>
              <a:t>年的</a:t>
            </a:r>
            <a:r>
              <a:rPr lang="en-US" altLang="zh-CN" sz="2000" dirty="0">
                <a:latin typeface="宋体" panose="02010600030101010101" pitchFamily="2" charset="-122"/>
                <a:cs typeface="Arial Unicode MS" pitchFamily="34" charset="-122"/>
              </a:rPr>
              <a:t>46.4</a:t>
            </a:r>
            <a:r>
              <a:rPr lang="zh-CN" altLang="en-US" sz="2000" dirty="0">
                <a:latin typeface="宋体" panose="02010600030101010101" pitchFamily="2" charset="-122"/>
                <a:cs typeface="Arial Unicode MS" pitchFamily="34" charset="-122"/>
              </a:rPr>
              <a:t>亿吨标煤，年均增长</a:t>
            </a:r>
            <a:r>
              <a:rPr lang="en-US" altLang="zh-CN" sz="2000" dirty="0">
                <a:latin typeface="宋体" panose="02010600030101010101" pitchFamily="2" charset="-122"/>
                <a:cs typeface="Arial Unicode MS" pitchFamily="34" charset="-122"/>
              </a:rPr>
              <a:t>5.4%</a:t>
            </a:r>
            <a:r>
              <a:rPr lang="zh-CN" altLang="en-US" sz="2000" dirty="0">
                <a:latin typeface="宋体" panose="02010600030101010101" pitchFamily="2" charset="-122"/>
                <a:cs typeface="Arial Unicode MS" pitchFamily="34" charset="-122"/>
              </a:rPr>
              <a:t>。</a:t>
            </a:r>
            <a:endParaRPr lang="en-US" altLang="zh-CN" sz="2000" dirty="0">
              <a:latin typeface="宋体" panose="02010600030101010101" pitchFamily="2" charset="-122"/>
              <a:cs typeface="Arial Unicode MS" pitchFamily="34" charset="-122"/>
            </a:endParaRPr>
          </a:p>
        </p:txBody>
      </p:sp>
      <p:sp>
        <p:nvSpPr>
          <p:cNvPr id="3" name="箭头: 左 2">
            <a:extLst>
              <a:ext uri="{FF2B5EF4-FFF2-40B4-BE49-F238E27FC236}">
                <a16:creationId xmlns:a16="http://schemas.microsoft.com/office/drawing/2014/main" id="{74CABCAA-BF38-0359-0050-5625DDBC6098}"/>
              </a:ext>
            </a:extLst>
          </p:cNvPr>
          <p:cNvSpPr/>
          <p:nvPr/>
        </p:nvSpPr>
        <p:spPr>
          <a:xfrm>
            <a:off x="5463991" y="2080892"/>
            <a:ext cx="564767" cy="2584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箭头: 左 11">
            <a:extLst>
              <a:ext uri="{FF2B5EF4-FFF2-40B4-BE49-F238E27FC236}">
                <a16:creationId xmlns:a16="http://schemas.microsoft.com/office/drawing/2014/main" id="{CDC32B0C-3327-87A1-A621-636218D05F9C}"/>
              </a:ext>
            </a:extLst>
          </p:cNvPr>
          <p:cNvSpPr/>
          <p:nvPr/>
        </p:nvSpPr>
        <p:spPr>
          <a:xfrm rot="10800000">
            <a:off x="6707389" y="4742609"/>
            <a:ext cx="564767" cy="2584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6ED584C4-B60B-AD11-194A-2155C0FAF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01" t="8107" r="10977" b="7666"/>
          <a:stretch/>
        </p:blipFill>
        <p:spPr>
          <a:xfrm>
            <a:off x="743396" y="1170338"/>
            <a:ext cx="4227578" cy="3028036"/>
          </a:xfrm>
          <a:prstGeom prst="rect">
            <a:avLst/>
          </a:prstGeom>
        </p:spPr>
      </p:pic>
      <p:pic>
        <p:nvPicPr>
          <p:cNvPr id="13" name="图片 12">
            <a:extLst>
              <a:ext uri="{FF2B5EF4-FFF2-40B4-BE49-F238E27FC236}">
                <a16:creationId xmlns:a16="http://schemas.microsoft.com/office/drawing/2014/main" id="{56C40B54-B8BC-D71A-5EC2-AE6962DABE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63" t="7642" r="9051" b="9449"/>
          <a:stretch/>
        </p:blipFill>
        <p:spPr>
          <a:xfrm>
            <a:off x="7553664" y="3518950"/>
            <a:ext cx="4428471" cy="2891039"/>
          </a:xfrm>
          <a:prstGeom prst="rect">
            <a:avLst/>
          </a:prstGeom>
        </p:spPr>
      </p:pic>
    </p:spTree>
    <p:extLst>
      <p:ext uri="{BB962C8B-B14F-4D97-AF65-F5344CB8AC3E}">
        <p14:creationId xmlns:p14="http://schemas.microsoft.com/office/powerpoint/2010/main" val="2635943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87AE65-20E6-DD65-B0E5-A418CA434557}"/>
              </a:ext>
            </a:extLst>
          </p:cNvPr>
          <p:cNvSpPr>
            <a:spLocks noGrp="1"/>
          </p:cNvSpPr>
          <p:nvPr>
            <p:ph type="title"/>
          </p:nvPr>
        </p:nvSpPr>
        <p:spPr/>
        <p:txBody>
          <a:bodyPr/>
          <a:lstStyle/>
          <a:p>
            <a:r>
              <a:rPr lang="zh-CN" altLang="en-US" dirty="0"/>
              <a:t>中国能源消费总量统计</a:t>
            </a:r>
          </a:p>
        </p:txBody>
      </p:sp>
      <p:pic>
        <p:nvPicPr>
          <p:cNvPr id="4" name="图片 3">
            <a:extLst>
              <a:ext uri="{FF2B5EF4-FFF2-40B4-BE49-F238E27FC236}">
                <a16:creationId xmlns:a16="http://schemas.microsoft.com/office/drawing/2014/main" id="{4A7E20F7-59BE-91BF-B7BA-85F7BF47FE22}"/>
              </a:ext>
            </a:extLst>
          </p:cNvPr>
          <p:cNvPicPr>
            <a:picLocks noChangeAspect="1"/>
          </p:cNvPicPr>
          <p:nvPr/>
        </p:nvPicPr>
        <p:blipFill>
          <a:blip r:embed="rId2"/>
          <a:stretch>
            <a:fillRect/>
          </a:stretch>
        </p:blipFill>
        <p:spPr>
          <a:xfrm>
            <a:off x="8055546" y="1170039"/>
            <a:ext cx="3628270" cy="5236754"/>
          </a:xfrm>
          <a:prstGeom prst="rect">
            <a:avLst/>
          </a:prstGeom>
        </p:spPr>
      </p:pic>
      <p:pic>
        <p:nvPicPr>
          <p:cNvPr id="6" name="图片 5">
            <a:extLst>
              <a:ext uri="{FF2B5EF4-FFF2-40B4-BE49-F238E27FC236}">
                <a16:creationId xmlns:a16="http://schemas.microsoft.com/office/drawing/2014/main" id="{3CED975C-7B4B-0D98-3232-53509E5F906A}"/>
              </a:ext>
            </a:extLst>
          </p:cNvPr>
          <p:cNvPicPr>
            <a:picLocks noChangeAspect="1"/>
          </p:cNvPicPr>
          <p:nvPr/>
        </p:nvPicPr>
        <p:blipFill>
          <a:blip r:embed="rId3"/>
          <a:stretch>
            <a:fillRect/>
          </a:stretch>
        </p:blipFill>
        <p:spPr>
          <a:xfrm>
            <a:off x="508184" y="1170039"/>
            <a:ext cx="3718316" cy="5339502"/>
          </a:xfrm>
          <a:prstGeom prst="rect">
            <a:avLst/>
          </a:prstGeom>
        </p:spPr>
      </p:pic>
      <p:sp>
        <p:nvSpPr>
          <p:cNvPr id="8" name="箭头: 左 7">
            <a:extLst>
              <a:ext uri="{FF2B5EF4-FFF2-40B4-BE49-F238E27FC236}">
                <a16:creationId xmlns:a16="http://schemas.microsoft.com/office/drawing/2014/main" id="{2D9C429B-8512-F0F7-44A9-7BE2F6A19067}"/>
              </a:ext>
            </a:extLst>
          </p:cNvPr>
          <p:cNvSpPr/>
          <p:nvPr/>
        </p:nvSpPr>
        <p:spPr>
          <a:xfrm>
            <a:off x="4421772" y="1717098"/>
            <a:ext cx="564767" cy="2584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箭头: 左 8">
            <a:extLst>
              <a:ext uri="{FF2B5EF4-FFF2-40B4-BE49-F238E27FC236}">
                <a16:creationId xmlns:a16="http://schemas.microsoft.com/office/drawing/2014/main" id="{BDD68F20-E208-6DD6-D384-73FFD7CA33C6}"/>
              </a:ext>
            </a:extLst>
          </p:cNvPr>
          <p:cNvSpPr/>
          <p:nvPr/>
        </p:nvSpPr>
        <p:spPr>
          <a:xfrm rot="10800000">
            <a:off x="7295507" y="1717098"/>
            <a:ext cx="564767" cy="2584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86C2FFCA-3251-427A-C896-996436C0F520}"/>
              </a:ext>
            </a:extLst>
          </p:cNvPr>
          <p:cNvSpPr txBox="1"/>
          <p:nvPr/>
        </p:nvSpPr>
        <p:spPr>
          <a:xfrm>
            <a:off x="4303289" y="2157398"/>
            <a:ext cx="1346844" cy="369332"/>
          </a:xfrm>
          <a:prstGeom prst="rect">
            <a:avLst/>
          </a:prstGeom>
          <a:noFill/>
        </p:spPr>
        <p:txBody>
          <a:bodyPr wrap="none" rtlCol="0">
            <a:spAutoFit/>
          </a:bodyPr>
          <a:lstStyle/>
          <a:p>
            <a:r>
              <a:rPr lang="zh-CN" altLang="en-US" b="1" dirty="0">
                <a:latin typeface="黑体" panose="02010609060101010101" pitchFamily="49" charset="-122"/>
                <a:ea typeface="黑体" panose="02010609060101010101" pitchFamily="49" charset="-122"/>
              </a:rPr>
              <a:t>电热当量法</a:t>
            </a:r>
          </a:p>
        </p:txBody>
      </p:sp>
      <p:sp>
        <p:nvSpPr>
          <p:cNvPr id="11" name="文本框 10">
            <a:extLst>
              <a:ext uri="{FF2B5EF4-FFF2-40B4-BE49-F238E27FC236}">
                <a16:creationId xmlns:a16="http://schemas.microsoft.com/office/drawing/2014/main" id="{221DB66C-C156-14F8-6F7E-6B4DADC9B502}"/>
              </a:ext>
            </a:extLst>
          </p:cNvPr>
          <p:cNvSpPr txBox="1"/>
          <p:nvPr/>
        </p:nvSpPr>
        <p:spPr>
          <a:xfrm>
            <a:off x="6708702" y="2157398"/>
            <a:ext cx="1346844" cy="369332"/>
          </a:xfrm>
          <a:prstGeom prst="rect">
            <a:avLst/>
          </a:prstGeom>
          <a:noFill/>
        </p:spPr>
        <p:txBody>
          <a:bodyPr wrap="none" rtlCol="0">
            <a:spAutoFit/>
          </a:bodyPr>
          <a:lstStyle/>
          <a:p>
            <a:r>
              <a:rPr lang="zh-CN" altLang="en-US" b="1" dirty="0">
                <a:latin typeface="黑体" panose="02010609060101010101" pitchFamily="49" charset="-122"/>
                <a:ea typeface="黑体" panose="02010609060101010101" pitchFamily="49" charset="-122"/>
              </a:rPr>
              <a:t>发电煤耗法</a:t>
            </a:r>
          </a:p>
        </p:txBody>
      </p:sp>
      <p:sp>
        <p:nvSpPr>
          <p:cNvPr id="12" name="TextBox 7">
            <a:extLst>
              <a:ext uri="{FF2B5EF4-FFF2-40B4-BE49-F238E27FC236}">
                <a16:creationId xmlns:a16="http://schemas.microsoft.com/office/drawing/2014/main" id="{06301EAB-242B-5E21-44AB-7D6210B09E2A}"/>
              </a:ext>
            </a:extLst>
          </p:cNvPr>
          <p:cNvSpPr txBox="1"/>
          <p:nvPr/>
        </p:nvSpPr>
        <p:spPr>
          <a:xfrm>
            <a:off x="4303289" y="3306056"/>
            <a:ext cx="3791898" cy="1405193"/>
          </a:xfrm>
          <a:prstGeom prst="rect">
            <a:avLst/>
          </a:prstGeom>
          <a:noFill/>
        </p:spPr>
        <p:txBody>
          <a:bodyPr wrap="square" rtlCol="0">
            <a:spAutoFit/>
          </a:bodyPr>
          <a:lstStyle/>
          <a:p>
            <a:pPr marL="285750" algn="just">
              <a:lnSpc>
                <a:spcPct val="150000"/>
              </a:lnSpc>
              <a:buClr>
                <a:srgbClr val="0070C0"/>
              </a:buClr>
            </a:pPr>
            <a:r>
              <a:rPr lang="zh-CN" altLang="en-US" sz="2000" dirty="0">
                <a:latin typeface="宋体" panose="02010600030101010101" pitchFamily="2" charset="-122"/>
                <a:cs typeface="Arial Unicode MS" pitchFamily="34" charset="-122"/>
              </a:rPr>
              <a:t>这两种方法有何异同？</a:t>
            </a:r>
            <a:endParaRPr lang="en-US" altLang="zh-CN" sz="2000" dirty="0">
              <a:latin typeface="宋体" panose="02010600030101010101" pitchFamily="2" charset="-122"/>
              <a:cs typeface="Arial Unicode MS" pitchFamily="34" charset="-122"/>
            </a:endParaRPr>
          </a:p>
          <a:p>
            <a:pPr marL="285750" algn="just">
              <a:lnSpc>
                <a:spcPct val="150000"/>
              </a:lnSpc>
              <a:buClr>
                <a:srgbClr val="0070C0"/>
              </a:buClr>
            </a:pPr>
            <a:r>
              <a:rPr lang="zh-CN" altLang="en-US" sz="2000" dirty="0">
                <a:latin typeface="宋体" panose="02010600030101010101" pitchFamily="2" charset="-122"/>
                <a:cs typeface="Arial Unicode MS" pitchFamily="34" charset="-122"/>
              </a:rPr>
              <a:t>差异来源于对非化石能源处理方式的不同。</a:t>
            </a:r>
            <a:endParaRPr lang="en-US" altLang="zh-CN" sz="2000" dirty="0">
              <a:latin typeface="宋体" panose="02010600030101010101" pitchFamily="2" charset="-122"/>
              <a:cs typeface="Arial Unicode MS" pitchFamily="34" charset="-122"/>
            </a:endParaRPr>
          </a:p>
        </p:txBody>
      </p:sp>
    </p:spTree>
    <p:extLst>
      <p:ext uri="{BB962C8B-B14F-4D97-AF65-F5344CB8AC3E}">
        <p14:creationId xmlns:p14="http://schemas.microsoft.com/office/powerpoint/2010/main" val="4086490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349E81-6D09-5DFD-8B99-9F82A47FCF93}"/>
              </a:ext>
            </a:extLst>
          </p:cNvPr>
          <p:cNvSpPr>
            <a:spLocks noGrp="1"/>
          </p:cNvSpPr>
          <p:nvPr>
            <p:ph type="title"/>
          </p:nvPr>
        </p:nvSpPr>
        <p:spPr/>
        <p:txBody>
          <a:bodyPr/>
          <a:lstStyle/>
          <a:p>
            <a:r>
              <a:rPr lang="zh-CN" altLang="en-US" dirty="0"/>
              <a:t>中国能源活动碳排放变化影响因素分析</a:t>
            </a:r>
          </a:p>
        </p:txBody>
      </p:sp>
      <p:sp>
        <p:nvSpPr>
          <p:cNvPr id="7" name="矩形 6">
            <a:extLst>
              <a:ext uri="{FF2B5EF4-FFF2-40B4-BE49-F238E27FC236}">
                <a16:creationId xmlns:a16="http://schemas.microsoft.com/office/drawing/2014/main" id="{522DF62B-49AE-17B4-EEA1-EAF0C90FED82}"/>
              </a:ext>
            </a:extLst>
          </p:cNvPr>
          <p:cNvSpPr/>
          <p:nvPr/>
        </p:nvSpPr>
        <p:spPr>
          <a:xfrm>
            <a:off x="1372141" y="2653954"/>
            <a:ext cx="8748465" cy="377989"/>
          </a:xfrm>
          <a:prstGeom prst="rect">
            <a:avLst/>
          </a:prstGeom>
        </p:spPr>
        <p:txBody>
          <a:bodyPr wrap="square">
            <a:spAutoFit/>
          </a:bodyPr>
          <a:lstStyle/>
          <a:p>
            <a:pPr>
              <a:lnSpc>
                <a:spcPct val="130000"/>
              </a:lnSpc>
            </a:pPr>
            <a:r>
              <a:rPr lang="en-US" altLang="zh-CN" sz="1600" dirty="0">
                <a:latin typeface="Times New Roman" panose="02020603050405020304" pitchFamily="18" charset="0"/>
                <a:cs typeface="Times New Roman" panose="02020603050405020304" pitchFamily="18" charset="0"/>
              </a:rPr>
              <a:t>CO</a:t>
            </a:r>
            <a:r>
              <a:rPr lang="en-US" altLang="zh-CN" sz="1600" baseline="-25000" dirty="0">
                <a:latin typeface="Times New Roman" panose="02020603050405020304" pitchFamily="18" charset="0"/>
                <a:cs typeface="Times New Roman" panose="02020603050405020304" pitchFamily="18" charset="0"/>
              </a:rPr>
              <a:t>2</a:t>
            </a:r>
            <a:r>
              <a:rPr lang="en-US" altLang="zh-CN" sz="1600" dirty="0">
                <a:latin typeface="Times New Roman" panose="02020603050405020304" pitchFamily="18" charset="0"/>
                <a:cs typeface="Times New Roman" panose="02020603050405020304" pitchFamily="18" charset="0"/>
              </a:rPr>
              <a:t> </a:t>
            </a:r>
            <a:r>
              <a:rPr lang="zh-CN" altLang="en-US" sz="1600" dirty="0">
                <a:latin typeface="Times New Roman" panose="02020603050405020304" pitchFamily="18" charset="0"/>
                <a:cs typeface="Times New Roman" panose="02020603050405020304" pitchFamily="18" charset="0"/>
              </a:rPr>
              <a:t>表示能源活动碳排放量；</a:t>
            </a:r>
            <a:r>
              <a:rPr lang="en-US" altLang="zh-CN" sz="1600" dirty="0">
                <a:latin typeface="Times New Roman" panose="02020603050405020304" pitchFamily="18" charset="0"/>
                <a:cs typeface="Times New Roman" panose="02020603050405020304" pitchFamily="18" charset="0"/>
              </a:rPr>
              <a:t>E </a:t>
            </a:r>
            <a:r>
              <a:rPr lang="zh-CN" altLang="en-US" sz="1600" dirty="0">
                <a:latin typeface="Times New Roman" panose="02020603050405020304" pitchFamily="18" charset="0"/>
                <a:cs typeface="Times New Roman" panose="02020603050405020304" pitchFamily="18" charset="0"/>
              </a:rPr>
              <a:t>表示一次能源消费；</a:t>
            </a:r>
            <a:r>
              <a:rPr lang="en-US" altLang="zh-CN" sz="1600" dirty="0">
                <a:latin typeface="Times New Roman" panose="02020603050405020304" pitchFamily="18" charset="0"/>
                <a:cs typeface="Times New Roman" panose="02020603050405020304" pitchFamily="18" charset="0"/>
              </a:rPr>
              <a:t>GDP</a:t>
            </a:r>
            <a:r>
              <a:rPr lang="zh-CN" altLang="en-US" sz="1600" dirty="0">
                <a:latin typeface="Times New Roman" panose="02020603050405020304" pitchFamily="18" charset="0"/>
                <a:cs typeface="Times New Roman" panose="02020603050405020304" pitchFamily="18" charset="0"/>
              </a:rPr>
              <a:t>表示国内生产总值；</a:t>
            </a:r>
            <a:r>
              <a:rPr lang="en-US" altLang="zh-CN" sz="1600" dirty="0">
                <a:latin typeface="Times New Roman" panose="02020603050405020304" pitchFamily="18" charset="0"/>
                <a:cs typeface="Times New Roman" panose="02020603050405020304" pitchFamily="18" charset="0"/>
              </a:rPr>
              <a:t>P </a:t>
            </a:r>
            <a:r>
              <a:rPr lang="zh-CN" altLang="en-US" sz="1600" dirty="0">
                <a:latin typeface="Times New Roman" panose="02020603050405020304" pitchFamily="18" charset="0"/>
                <a:cs typeface="Times New Roman" panose="02020603050405020304" pitchFamily="18" charset="0"/>
              </a:rPr>
              <a:t>表示人口数量。</a:t>
            </a:r>
            <a:endParaRPr lang="en-US" altLang="zh-CN" sz="1600" dirty="0">
              <a:latin typeface="Times New Roman" panose="02020603050405020304" pitchFamily="18" charset="0"/>
              <a:cs typeface="Times New Roman" panose="02020603050405020304" pitchFamily="18" charset="0"/>
            </a:endParaRPr>
          </a:p>
        </p:txBody>
      </p:sp>
      <p:sp>
        <p:nvSpPr>
          <p:cNvPr id="13" name="文本框 12">
            <a:extLst>
              <a:ext uri="{FF2B5EF4-FFF2-40B4-BE49-F238E27FC236}">
                <a16:creationId xmlns:a16="http://schemas.microsoft.com/office/drawing/2014/main" id="{77B44E5E-06F3-FC57-073E-7E71E411A984}"/>
              </a:ext>
            </a:extLst>
          </p:cNvPr>
          <p:cNvSpPr txBox="1"/>
          <p:nvPr/>
        </p:nvSpPr>
        <p:spPr>
          <a:xfrm>
            <a:off x="935198" y="2212618"/>
            <a:ext cx="1579278" cy="369332"/>
          </a:xfrm>
          <a:prstGeom prst="rect">
            <a:avLst/>
          </a:prstGeom>
          <a:noFill/>
        </p:spPr>
        <p:txBody>
          <a:bodyPr wrap="none" rtlCol="0">
            <a:spAutoFit/>
          </a:bodyPr>
          <a:lstStyle/>
          <a:p>
            <a:r>
              <a:rPr lang="zh-CN" altLang="en-US" b="1" dirty="0">
                <a:solidFill>
                  <a:srgbClr val="FF0000"/>
                </a:solidFill>
                <a:latin typeface="黑体" panose="02010609060101010101" pitchFamily="49" charset="-122"/>
                <a:ea typeface="黑体" panose="02010609060101010101" pitchFamily="49" charset="-122"/>
              </a:rPr>
              <a:t>碳排放恒等式</a:t>
            </a:r>
          </a:p>
        </p:txBody>
      </p:sp>
      <p:sp>
        <p:nvSpPr>
          <p:cNvPr id="14" name="文本框 13">
            <a:extLst>
              <a:ext uri="{FF2B5EF4-FFF2-40B4-BE49-F238E27FC236}">
                <a16:creationId xmlns:a16="http://schemas.microsoft.com/office/drawing/2014/main" id="{3876660D-FCAD-D0C0-1F15-E4C6C3B2018C}"/>
              </a:ext>
            </a:extLst>
          </p:cNvPr>
          <p:cNvSpPr txBox="1"/>
          <p:nvPr/>
        </p:nvSpPr>
        <p:spPr>
          <a:xfrm>
            <a:off x="950489" y="3496039"/>
            <a:ext cx="2047355" cy="369332"/>
          </a:xfrm>
          <a:prstGeom prst="rect">
            <a:avLst/>
          </a:prstGeom>
          <a:noFill/>
        </p:spPr>
        <p:txBody>
          <a:bodyPr wrap="none" rtlCol="0">
            <a:spAutoFit/>
          </a:bodyPr>
          <a:lstStyle/>
          <a:p>
            <a:r>
              <a:rPr lang="en-US" altLang="zh-CN" b="1" dirty="0">
                <a:solidFill>
                  <a:srgbClr val="FF0000"/>
                </a:solidFill>
                <a:latin typeface="黑体" panose="02010609060101010101" pitchFamily="49" charset="-122"/>
                <a:ea typeface="黑体" panose="02010609060101010101" pitchFamily="49" charset="-122"/>
              </a:rPr>
              <a:t>LMDI</a:t>
            </a:r>
            <a:r>
              <a:rPr lang="zh-CN" altLang="en-US" b="1" dirty="0">
                <a:solidFill>
                  <a:srgbClr val="FF0000"/>
                </a:solidFill>
                <a:latin typeface="黑体" panose="02010609060101010101" pitchFamily="49" charset="-122"/>
                <a:ea typeface="黑体" panose="02010609060101010101" pitchFamily="49" charset="-122"/>
              </a:rPr>
              <a:t>因素分解方法</a:t>
            </a:r>
          </a:p>
        </p:txBody>
      </p:sp>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DDD04AA1-ADF7-D03F-A059-68590D6E50FC}"/>
                  </a:ext>
                </a:extLst>
              </p:cNvPr>
              <p:cNvSpPr/>
              <p:nvPr/>
            </p:nvSpPr>
            <p:spPr>
              <a:xfrm>
                <a:off x="4683913" y="1333165"/>
                <a:ext cx="1943289"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en-US" sz="1600" i="1">
                              <a:latin typeface="Cambria Math" panose="02040503050406030204" pitchFamily="18" charset="0"/>
                            </a:rPr>
                          </m:ctrlPr>
                        </m:sSubPr>
                        <m:e>
                          <m:r>
                            <m:rPr>
                              <m:nor/>
                            </m:rPr>
                            <a:rPr lang="zh-CN" altLang="en-US" sz="1600"/>
                            <m:t>CO</m:t>
                          </m:r>
                        </m:e>
                        <m:sub>
                          <m:r>
                            <m:rPr>
                              <m:nor/>
                            </m:rPr>
                            <a:rPr lang="zh-CN" altLang="en-US" sz="1600" i="1"/>
                            <m:t>2</m:t>
                          </m:r>
                        </m:sub>
                      </m:sSub>
                      <m:r>
                        <m:rPr>
                          <m:nor/>
                        </m:rPr>
                        <a:rPr lang="zh-CN" altLang="en-US" sz="1600" i="1">
                          <a:latin typeface="Cambria Math" panose="02040503050406030204" pitchFamily="18" charset="0"/>
                        </a:rPr>
                        <m:t>=</m:t>
                      </m:r>
                      <m:nary>
                        <m:naryPr>
                          <m:chr m:val="∑"/>
                          <m:subHide m:val="on"/>
                          <m:supHide m:val="on"/>
                          <m:ctrlPr>
                            <a:rPr lang="zh-CN" altLang="en-US" sz="1600" i="1">
                              <a:latin typeface="Cambria Math" panose="02040503050406030204" pitchFamily="18" charset="0"/>
                            </a:rPr>
                          </m:ctrlPr>
                        </m:naryPr>
                        <m:sub/>
                        <m:sup/>
                        <m:e>
                          <m:sSub>
                            <m:sSubPr>
                              <m:ctrlPr>
                                <a:rPr lang="zh-CN" altLang="en-US" sz="1600" i="1">
                                  <a:latin typeface="Cambria Math" panose="02040503050406030204" pitchFamily="18" charset="0"/>
                                </a:rPr>
                              </m:ctrlPr>
                            </m:sSubPr>
                            <m:e>
                              <m:r>
                                <a:rPr lang="zh-CN" altLang="en-US" sz="1600" i="1">
                                  <a:latin typeface="Cambria Math" panose="02040503050406030204" pitchFamily="18" charset="0"/>
                                </a:rPr>
                                <m:t>𝐴𝐷</m:t>
                              </m:r>
                            </m:e>
                            <m:sub>
                              <m:r>
                                <a:rPr lang="zh-CN" altLang="en-US" sz="1600" i="1">
                                  <a:latin typeface="Cambria Math" panose="02040503050406030204" pitchFamily="18" charset="0"/>
                                </a:rPr>
                                <m:t>𝑖</m:t>
                              </m:r>
                            </m:sub>
                          </m:sSub>
                          <m:r>
                            <a:rPr lang="zh-CN" altLang="en-US" sz="1600" i="0">
                              <a:latin typeface="Cambria Math" panose="02040503050406030204" pitchFamily="18" charset="0"/>
                            </a:rPr>
                            <m:t>×</m:t>
                          </m:r>
                          <m:sSub>
                            <m:sSubPr>
                              <m:ctrlPr>
                                <a:rPr lang="zh-CN" altLang="en-US" sz="1600" i="1">
                                  <a:latin typeface="Cambria Math" panose="02040503050406030204" pitchFamily="18" charset="0"/>
                                </a:rPr>
                              </m:ctrlPr>
                            </m:sSubPr>
                            <m:e>
                              <m:r>
                                <a:rPr lang="zh-CN" altLang="en-US" sz="1600" i="1">
                                  <a:latin typeface="Cambria Math" panose="02040503050406030204" pitchFamily="18" charset="0"/>
                                </a:rPr>
                                <m:t>𝐸𝐹</m:t>
                              </m:r>
                            </m:e>
                            <m:sub>
                              <m:r>
                                <a:rPr lang="zh-CN" altLang="en-US" sz="1600" i="1">
                                  <a:latin typeface="Cambria Math" panose="02040503050406030204" pitchFamily="18" charset="0"/>
                                </a:rPr>
                                <m:t>𝑖</m:t>
                              </m:r>
                            </m:sub>
                          </m:sSub>
                        </m:e>
                      </m:nary>
                    </m:oMath>
                  </m:oMathPara>
                </a14:m>
                <a:endParaRPr lang="zh-CN" altLang="en-US" sz="1600" dirty="0"/>
              </a:p>
            </p:txBody>
          </p:sp>
        </mc:Choice>
        <mc:Fallback xmlns="">
          <p:sp>
            <p:nvSpPr>
              <p:cNvPr id="15" name="矩形 14">
                <a:extLst>
                  <a:ext uri="{FF2B5EF4-FFF2-40B4-BE49-F238E27FC236}">
                    <a16:creationId xmlns:a16="http://schemas.microsoft.com/office/drawing/2014/main" id="{DDD04AA1-ADF7-D03F-A059-68590D6E50FC}"/>
                  </a:ext>
                </a:extLst>
              </p:cNvPr>
              <p:cNvSpPr>
                <a:spLocks noRot="1" noChangeAspect="1" noMove="1" noResize="1" noEditPoints="1" noAdjustHandles="1" noChangeArrowheads="1" noChangeShapeType="1" noTextEdit="1"/>
              </p:cNvSpPr>
              <p:nvPr/>
            </p:nvSpPr>
            <p:spPr>
              <a:xfrm>
                <a:off x="4683913" y="1333165"/>
                <a:ext cx="1943289" cy="688586"/>
              </a:xfrm>
              <a:prstGeom prst="rect">
                <a:avLst/>
              </a:prstGeom>
              <a:blipFill>
                <a:blip r:embed="rId2"/>
                <a:stretch>
                  <a:fillRect/>
                </a:stretch>
              </a:blipFill>
            </p:spPr>
            <p:txBody>
              <a:bodyPr/>
              <a:lstStyle/>
              <a:p>
                <a:r>
                  <a:rPr lang="zh-CN" altLang="en-US">
                    <a:noFill/>
                  </a:rPr>
                  <a:t> </a:t>
                </a:r>
              </a:p>
            </p:txBody>
          </p:sp>
        </mc:Fallback>
      </mc:AlternateContent>
      <p:sp>
        <p:nvSpPr>
          <p:cNvPr id="16" name="文本框 15">
            <a:extLst>
              <a:ext uri="{FF2B5EF4-FFF2-40B4-BE49-F238E27FC236}">
                <a16:creationId xmlns:a16="http://schemas.microsoft.com/office/drawing/2014/main" id="{177C71DB-1D30-48C7-E8E1-8909258A745B}"/>
              </a:ext>
            </a:extLst>
          </p:cNvPr>
          <p:cNvSpPr txBox="1"/>
          <p:nvPr/>
        </p:nvSpPr>
        <p:spPr>
          <a:xfrm>
            <a:off x="950489" y="1488804"/>
            <a:ext cx="1579278" cy="369332"/>
          </a:xfrm>
          <a:prstGeom prst="rect">
            <a:avLst/>
          </a:prstGeom>
          <a:noFill/>
        </p:spPr>
        <p:txBody>
          <a:bodyPr wrap="none" rtlCol="0">
            <a:spAutoFit/>
          </a:bodyPr>
          <a:lstStyle/>
          <a:p>
            <a:r>
              <a:rPr lang="zh-CN" altLang="en-US" b="1" dirty="0">
                <a:solidFill>
                  <a:srgbClr val="FF0000"/>
                </a:solidFill>
                <a:latin typeface="黑体" panose="02010609060101010101" pitchFamily="49" charset="-122"/>
                <a:ea typeface="黑体" panose="02010609060101010101" pitchFamily="49" charset="-122"/>
              </a:rPr>
              <a:t>表观消费量法</a:t>
            </a:r>
          </a:p>
        </p:txBody>
      </p:sp>
      <mc:AlternateContent xmlns:mc="http://schemas.openxmlformats.org/markup-compatibility/2006" xmlns:a14="http://schemas.microsoft.com/office/drawing/2010/main">
        <mc:Choice Requires="a14">
          <p:sp>
            <p:nvSpPr>
              <p:cNvPr id="17" name="矩形 16">
                <a:extLst>
                  <a:ext uri="{FF2B5EF4-FFF2-40B4-BE49-F238E27FC236}">
                    <a16:creationId xmlns:a16="http://schemas.microsoft.com/office/drawing/2014/main" id="{325C3853-E38F-9A59-4C4E-3E755D88E165}"/>
                  </a:ext>
                </a:extLst>
              </p:cNvPr>
              <p:cNvSpPr/>
              <p:nvPr/>
            </p:nvSpPr>
            <p:spPr>
              <a:xfrm>
                <a:off x="3710285" y="2098994"/>
                <a:ext cx="4448141"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en-US" sz="1600" i="1">
                              <a:latin typeface="Cambria Math" panose="02040503050406030204" pitchFamily="18" charset="0"/>
                            </a:rPr>
                          </m:ctrlPr>
                        </m:sSubPr>
                        <m:e>
                          <m:r>
                            <m:rPr>
                              <m:nor/>
                            </m:rPr>
                            <a:rPr lang="zh-CN" altLang="en-US" sz="1600"/>
                            <m:t>CO</m:t>
                          </m:r>
                        </m:e>
                        <m:sub>
                          <m:r>
                            <m:rPr>
                              <m:nor/>
                            </m:rPr>
                            <a:rPr lang="zh-CN" altLang="en-US" sz="1600" i="1"/>
                            <m:t>2</m:t>
                          </m:r>
                        </m:sub>
                      </m:sSub>
                      <m:r>
                        <m:rPr>
                          <m:nor/>
                        </m:rPr>
                        <a:rPr lang="zh-CN" altLang="en-US" sz="1600" i="1">
                          <a:latin typeface="Cambria Math" panose="02040503050406030204" pitchFamily="18" charset="0"/>
                        </a:rPr>
                        <m:t>=</m:t>
                      </m:r>
                      <m:f>
                        <m:fPr>
                          <m:ctrlPr>
                            <a:rPr lang="zh-CN" altLang="en-US" sz="1600" i="1">
                              <a:latin typeface="Cambria Math" panose="02040503050406030204" pitchFamily="18" charset="0"/>
                            </a:rPr>
                          </m:ctrlPr>
                        </m:fPr>
                        <m:num>
                          <m:sSub>
                            <m:sSubPr>
                              <m:ctrlPr>
                                <a:rPr lang="zh-CN" altLang="en-US" sz="1600" i="1">
                                  <a:latin typeface="Cambria Math" panose="02040503050406030204" pitchFamily="18" charset="0"/>
                                </a:rPr>
                              </m:ctrlPr>
                            </m:sSubPr>
                            <m:e>
                              <m:r>
                                <m:rPr>
                                  <m:nor/>
                                </m:rPr>
                                <a:rPr lang="zh-CN" altLang="en-US" sz="1600" i="1">
                                  <a:latin typeface="Cambria Math" panose="02040503050406030204" pitchFamily="18" charset="0"/>
                                </a:rPr>
                                <m:t>CO</m:t>
                              </m:r>
                            </m:e>
                            <m:sub>
                              <m:r>
                                <m:rPr>
                                  <m:nor/>
                                </m:rPr>
                                <a:rPr lang="zh-CN" altLang="en-US" sz="1600" i="1">
                                  <a:latin typeface="Cambria Math" panose="02040503050406030204" pitchFamily="18" charset="0"/>
                                </a:rPr>
                                <m:t>2</m:t>
                              </m:r>
                            </m:sub>
                          </m:sSub>
                        </m:num>
                        <m:den>
                          <m:r>
                            <m:rPr>
                              <m:nor/>
                            </m:rPr>
                            <a:rPr lang="zh-CN" altLang="en-US" sz="1600" i="1">
                              <a:latin typeface="Cambria Math" panose="02040503050406030204" pitchFamily="18" charset="0"/>
                            </a:rPr>
                            <m:t>E</m:t>
                          </m:r>
                        </m:den>
                      </m:f>
                      <m:r>
                        <m:rPr>
                          <m:nor/>
                        </m:rPr>
                        <a:rPr lang="zh-CN" altLang="en-US" sz="1600" i="1">
                          <a:latin typeface="Cambria Math" panose="02040503050406030204" pitchFamily="18" charset="0"/>
                        </a:rPr>
                        <m:t>×</m:t>
                      </m:r>
                      <m:f>
                        <m:fPr>
                          <m:ctrlPr>
                            <a:rPr lang="zh-CN" altLang="en-US" sz="1600" i="1">
                              <a:latin typeface="Cambria Math" panose="02040503050406030204" pitchFamily="18" charset="0"/>
                            </a:rPr>
                          </m:ctrlPr>
                        </m:fPr>
                        <m:num>
                          <m:r>
                            <m:rPr>
                              <m:nor/>
                            </m:rPr>
                            <a:rPr lang="zh-CN" altLang="en-US" sz="1600" i="1">
                              <a:latin typeface="Cambria Math" panose="02040503050406030204" pitchFamily="18" charset="0"/>
                            </a:rPr>
                            <m:t>E</m:t>
                          </m:r>
                        </m:num>
                        <m:den>
                          <m:r>
                            <m:rPr>
                              <m:nor/>
                            </m:rPr>
                            <a:rPr lang="zh-CN" altLang="en-US" sz="1600" i="1">
                              <a:latin typeface="Cambria Math" panose="02040503050406030204" pitchFamily="18" charset="0"/>
                            </a:rPr>
                            <m:t>GDP</m:t>
                          </m:r>
                        </m:den>
                      </m:f>
                      <m:r>
                        <m:rPr>
                          <m:nor/>
                        </m:rPr>
                        <a:rPr lang="zh-CN" altLang="en-US" sz="1600" i="1">
                          <a:latin typeface="Cambria Math" panose="02040503050406030204" pitchFamily="18" charset="0"/>
                        </a:rPr>
                        <m:t>×</m:t>
                      </m:r>
                      <m:f>
                        <m:fPr>
                          <m:ctrlPr>
                            <a:rPr lang="zh-CN" altLang="en-US" sz="1600" i="1">
                              <a:latin typeface="Cambria Math" panose="02040503050406030204" pitchFamily="18" charset="0"/>
                            </a:rPr>
                          </m:ctrlPr>
                        </m:fPr>
                        <m:num>
                          <m:r>
                            <a:rPr lang="zh-CN" altLang="en-US" sz="1600" i="1">
                              <a:latin typeface="Cambria Math" panose="02040503050406030204" pitchFamily="18" charset="0"/>
                            </a:rPr>
                            <m:t>𝐺𝐷𝑃</m:t>
                          </m:r>
                        </m:num>
                        <m:den>
                          <m:r>
                            <a:rPr lang="zh-CN" altLang="en-US" sz="1600" i="1">
                              <a:latin typeface="Cambria Math" panose="02040503050406030204" pitchFamily="18" charset="0"/>
                            </a:rPr>
                            <m:t>𝑃</m:t>
                          </m:r>
                        </m:den>
                      </m:f>
                      <m:r>
                        <m:rPr>
                          <m:nor/>
                        </m:rPr>
                        <a:rPr lang="zh-CN" altLang="en-US" sz="1600" i="1">
                          <a:latin typeface="Cambria Math" panose="02040503050406030204" pitchFamily="18" charset="0"/>
                        </a:rPr>
                        <m:t>×</m:t>
                      </m:r>
                      <m:r>
                        <m:rPr>
                          <m:nor/>
                        </m:rPr>
                        <a:rPr lang="zh-CN" altLang="en-US" sz="1600" i="1">
                          <a:latin typeface="Cambria Math" panose="02040503050406030204" pitchFamily="18" charset="0"/>
                        </a:rPr>
                        <m:t>P</m:t>
                      </m:r>
                      <m:r>
                        <m:rPr>
                          <m:nor/>
                        </m:rPr>
                        <a:rPr lang="zh-CN" altLang="en-US" sz="1600" i="1">
                          <a:latin typeface="Cambria Math" panose="02040503050406030204" pitchFamily="18" charset="0"/>
                        </a:rPr>
                        <m:t>=</m:t>
                      </m:r>
                      <m:r>
                        <m:rPr>
                          <m:nor/>
                        </m:rPr>
                        <a:rPr lang="zh-CN" altLang="en-US" sz="1600" i="1">
                          <a:latin typeface="Cambria Math" panose="02040503050406030204" pitchFamily="18" charset="0"/>
                        </a:rPr>
                        <m:t>CI</m:t>
                      </m:r>
                      <m:r>
                        <m:rPr>
                          <m:nor/>
                        </m:rPr>
                        <a:rPr lang="zh-CN" altLang="en-US" sz="1600" i="1">
                          <a:latin typeface="Cambria Math" panose="02040503050406030204" pitchFamily="18" charset="0"/>
                        </a:rPr>
                        <m:t>×</m:t>
                      </m:r>
                      <m:r>
                        <m:rPr>
                          <m:nor/>
                        </m:rPr>
                        <a:rPr lang="zh-CN" altLang="en-US" sz="1600" i="1">
                          <a:latin typeface="Cambria Math" panose="02040503050406030204" pitchFamily="18" charset="0"/>
                        </a:rPr>
                        <m:t>EI</m:t>
                      </m:r>
                      <m:r>
                        <m:rPr>
                          <m:nor/>
                        </m:rPr>
                        <a:rPr lang="zh-CN" altLang="en-US" sz="1600" i="1">
                          <a:latin typeface="Cambria Math" panose="02040503050406030204" pitchFamily="18" charset="0"/>
                        </a:rPr>
                        <m:t>×</m:t>
                      </m:r>
                      <m:r>
                        <m:rPr>
                          <m:nor/>
                        </m:rPr>
                        <a:rPr lang="zh-CN" altLang="en-US" sz="1600" i="1">
                          <a:latin typeface="Cambria Math" panose="02040503050406030204" pitchFamily="18" charset="0"/>
                        </a:rPr>
                        <m:t>PCG</m:t>
                      </m:r>
                      <m:r>
                        <m:rPr>
                          <m:nor/>
                        </m:rPr>
                        <a:rPr lang="zh-CN" altLang="en-US" sz="1600" i="1">
                          <a:latin typeface="Cambria Math" panose="02040503050406030204" pitchFamily="18" charset="0"/>
                        </a:rPr>
                        <m:t>×</m:t>
                      </m:r>
                      <m:r>
                        <m:rPr>
                          <m:nor/>
                        </m:rPr>
                        <a:rPr lang="zh-CN" altLang="en-US" sz="1600" i="1">
                          <a:latin typeface="Cambria Math" panose="02040503050406030204" pitchFamily="18" charset="0"/>
                        </a:rPr>
                        <m:t>P</m:t>
                      </m:r>
                    </m:oMath>
                  </m:oMathPara>
                </a14:m>
                <a:endParaRPr lang="zh-CN" altLang="en-US" sz="1600" dirty="0"/>
              </a:p>
            </p:txBody>
          </p:sp>
        </mc:Choice>
        <mc:Fallback xmlns="">
          <p:sp>
            <p:nvSpPr>
              <p:cNvPr id="17" name="矩形 16">
                <a:extLst>
                  <a:ext uri="{FF2B5EF4-FFF2-40B4-BE49-F238E27FC236}">
                    <a16:creationId xmlns:a16="http://schemas.microsoft.com/office/drawing/2014/main" id="{325C3853-E38F-9A59-4C4E-3E755D88E165}"/>
                  </a:ext>
                </a:extLst>
              </p:cNvPr>
              <p:cNvSpPr>
                <a:spLocks noRot="1" noChangeAspect="1" noMove="1" noResize="1" noEditPoints="1" noAdjustHandles="1" noChangeArrowheads="1" noChangeShapeType="1" noTextEdit="1"/>
              </p:cNvSpPr>
              <p:nvPr/>
            </p:nvSpPr>
            <p:spPr>
              <a:xfrm>
                <a:off x="3710285" y="2098994"/>
                <a:ext cx="4448141" cy="554960"/>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矩形 17">
                <a:extLst>
                  <a:ext uri="{FF2B5EF4-FFF2-40B4-BE49-F238E27FC236}">
                    <a16:creationId xmlns:a16="http://schemas.microsoft.com/office/drawing/2014/main" id="{9DCB40E1-AA71-B3E7-42D1-11AA1AEAF247}"/>
                  </a:ext>
                </a:extLst>
              </p:cNvPr>
              <p:cNvSpPr/>
              <p:nvPr/>
            </p:nvSpPr>
            <p:spPr>
              <a:xfrm>
                <a:off x="1548145" y="4348842"/>
                <a:ext cx="3895875"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zh-CN" altLang="en-US" sz="1400"/>
                        <m:t>Δ</m:t>
                      </m:r>
                      <m:r>
                        <m:rPr>
                          <m:nor/>
                        </m:rPr>
                        <a:rPr lang="zh-CN" altLang="en-US" sz="1400" i="1"/>
                        <m:t>CI</m:t>
                      </m:r>
                      <m:r>
                        <m:rPr>
                          <m:nor/>
                        </m:rPr>
                        <a:rPr lang="zh-CN" altLang="en-US" sz="1400" i="1"/>
                        <m:t>=</m:t>
                      </m:r>
                      <m:nary>
                        <m:naryPr>
                          <m:chr m:val="∑"/>
                          <m:subHide m:val="on"/>
                          <m:supHide m:val="on"/>
                          <m:ctrlPr>
                            <a:rPr lang="zh-CN" altLang="en-US" sz="1400" i="1">
                              <a:latin typeface="Cambria Math" panose="02040503050406030204" pitchFamily="18" charset="0"/>
                            </a:rPr>
                          </m:ctrlPr>
                        </m:naryPr>
                        <m:sub/>
                        <m:sup/>
                        <m:e>
                          <m:f>
                            <m:fPr>
                              <m:ctrlPr>
                                <a:rPr lang="zh-CN" altLang="en-US" sz="1400" i="1">
                                  <a:latin typeface="Cambria Math" panose="02040503050406030204" pitchFamily="18" charset="0"/>
                                </a:rPr>
                              </m:ctrlPr>
                            </m:fPr>
                            <m:num>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num>
                            <m:den>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e>
                      </m:nary>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Ln</m:t>
                      </m:r>
                      <m:r>
                        <m:rPr>
                          <m:nor/>
                        </m:rPr>
                        <a:rPr lang="zh-CN" altLang="en-US" sz="1400" i="1">
                          <a:latin typeface="Cambria Math" panose="02040503050406030204" pitchFamily="18" charset="0"/>
                        </a:rPr>
                        <m:t>(</m:t>
                      </m:r>
                      <m:f>
                        <m:fPr>
                          <m:ctrlPr>
                            <a:rPr lang="zh-CN" altLang="en-US" sz="1400" i="1">
                              <a:latin typeface="Cambria Math" panose="02040503050406030204" pitchFamily="18" charset="0"/>
                            </a:rPr>
                          </m:ctrlPr>
                        </m:fPr>
                        <m:num>
                          <m:r>
                            <m:rPr>
                              <m:nor/>
                            </m:rPr>
                            <a:rPr lang="zh-CN" altLang="en-US" sz="1400" i="1">
                              <a:latin typeface="Cambria Math" panose="02040503050406030204" pitchFamily="18" charset="0"/>
                            </a:rPr>
                            <m:t>CI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num>
                        <m:den>
                          <m:r>
                            <m:rPr>
                              <m:nor/>
                            </m:rPr>
                            <a:rPr lang="zh-CN" altLang="en-US" sz="1400" i="1">
                              <a:latin typeface="Cambria Math" panose="02040503050406030204" pitchFamily="18" charset="0"/>
                            </a:rPr>
                            <m:t>CI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r>
                        <m:rPr>
                          <m:nor/>
                        </m:rPr>
                        <a:rPr lang="zh-CN" altLang="en-US" sz="1400" i="1">
                          <a:latin typeface="Cambria Math" panose="02040503050406030204" pitchFamily="18" charset="0"/>
                        </a:rPr>
                        <m:t>)</m:t>
                      </m:r>
                    </m:oMath>
                  </m:oMathPara>
                </a14:m>
                <a:endParaRPr lang="zh-CN" altLang="en-US" sz="1400" dirty="0"/>
              </a:p>
            </p:txBody>
          </p:sp>
        </mc:Choice>
        <mc:Fallback xmlns="">
          <p:sp>
            <p:nvSpPr>
              <p:cNvPr id="18" name="矩形 17">
                <a:extLst>
                  <a:ext uri="{FF2B5EF4-FFF2-40B4-BE49-F238E27FC236}">
                    <a16:creationId xmlns:a16="http://schemas.microsoft.com/office/drawing/2014/main" id="{9DCB40E1-AA71-B3E7-42D1-11AA1AEAF247}"/>
                  </a:ext>
                </a:extLst>
              </p:cNvPr>
              <p:cNvSpPr>
                <a:spLocks noRot="1" noChangeAspect="1" noMove="1" noResize="1" noEditPoints="1" noAdjustHandles="1" noChangeArrowheads="1" noChangeShapeType="1" noTextEdit="1"/>
              </p:cNvSpPr>
              <p:nvPr/>
            </p:nvSpPr>
            <p:spPr>
              <a:xfrm>
                <a:off x="1548145" y="4348842"/>
                <a:ext cx="3895875" cy="614079"/>
              </a:xfrm>
              <a:prstGeom prst="rect">
                <a:avLst/>
              </a:prstGeom>
              <a:blipFill>
                <a:blip r:embed="rId4"/>
                <a:stretch>
                  <a:fillRect l="-4851" t="-115842" b="-16633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矩形 18">
                <a:extLst>
                  <a:ext uri="{FF2B5EF4-FFF2-40B4-BE49-F238E27FC236}">
                    <a16:creationId xmlns:a16="http://schemas.microsoft.com/office/drawing/2014/main" id="{4FAF78D5-0ACD-36EF-AD69-B3B5E563E996}"/>
                  </a:ext>
                </a:extLst>
              </p:cNvPr>
              <p:cNvSpPr/>
              <p:nvPr/>
            </p:nvSpPr>
            <p:spPr>
              <a:xfrm>
                <a:off x="1527407" y="5168196"/>
                <a:ext cx="3891065"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zh-CN" altLang="en-US" sz="1400"/>
                        <m:t>Δ</m:t>
                      </m:r>
                      <m:r>
                        <m:rPr>
                          <m:nor/>
                        </m:rPr>
                        <a:rPr lang="zh-CN" altLang="en-US" sz="1400" i="1"/>
                        <m:t>EI</m:t>
                      </m:r>
                      <m:r>
                        <m:rPr>
                          <m:nor/>
                        </m:rPr>
                        <a:rPr lang="zh-CN" altLang="en-US" sz="1400" i="1"/>
                        <m:t>=</m:t>
                      </m:r>
                      <m:nary>
                        <m:naryPr>
                          <m:chr m:val="∑"/>
                          <m:subHide m:val="on"/>
                          <m:supHide m:val="on"/>
                          <m:ctrlPr>
                            <a:rPr lang="zh-CN" altLang="en-US" sz="1400" i="1">
                              <a:latin typeface="Cambria Math" panose="02040503050406030204" pitchFamily="18" charset="0"/>
                            </a:rPr>
                          </m:ctrlPr>
                        </m:naryPr>
                        <m:sub/>
                        <m:sup/>
                        <m:e>
                          <m:f>
                            <m:fPr>
                              <m:ctrlPr>
                                <a:rPr lang="zh-CN" altLang="en-US" sz="1400" i="1">
                                  <a:latin typeface="Cambria Math" panose="02040503050406030204" pitchFamily="18" charset="0"/>
                                </a:rPr>
                              </m:ctrlPr>
                            </m:fPr>
                            <m:num>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num>
                            <m:den>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e>
                      </m:nary>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Ln</m:t>
                      </m:r>
                      <m:r>
                        <m:rPr>
                          <m:nor/>
                        </m:rPr>
                        <a:rPr lang="zh-CN" altLang="en-US" sz="1400" i="1">
                          <a:latin typeface="Cambria Math" panose="02040503050406030204" pitchFamily="18" charset="0"/>
                        </a:rPr>
                        <m:t>(</m:t>
                      </m:r>
                      <m:f>
                        <m:fPr>
                          <m:ctrlPr>
                            <a:rPr lang="zh-CN" altLang="en-US" sz="1400" i="1">
                              <a:latin typeface="Cambria Math" panose="02040503050406030204" pitchFamily="18" charset="0"/>
                            </a:rPr>
                          </m:ctrlPr>
                        </m:fPr>
                        <m:num>
                          <m:r>
                            <m:rPr>
                              <m:nor/>
                            </m:rPr>
                            <a:rPr lang="zh-CN" altLang="en-US" sz="1400" i="1">
                              <a:latin typeface="Cambria Math" panose="02040503050406030204" pitchFamily="18" charset="0"/>
                            </a:rPr>
                            <m:t>EI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num>
                        <m:den>
                          <m:r>
                            <m:rPr>
                              <m:nor/>
                            </m:rPr>
                            <a:rPr lang="zh-CN" altLang="en-US" sz="1400" i="1">
                              <a:latin typeface="Cambria Math" panose="02040503050406030204" pitchFamily="18" charset="0"/>
                            </a:rPr>
                            <m:t>EI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r>
                        <m:rPr>
                          <m:nor/>
                        </m:rPr>
                        <a:rPr lang="zh-CN" altLang="en-US" sz="1400" i="1">
                          <a:latin typeface="Cambria Math" panose="02040503050406030204" pitchFamily="18" charset="0"/>
                        </a:rPr>
                        <m:t>)</m:t>
                      </m:r>
                    </m:oMath>
                  </m:oMathPara>
                </a14:m>
                <a:endParaRPr lang="zh-CN" altLang="en-US" sz="1400" dirty="0"/>
              </a:p>
            </p:txBody>
          </p:sp>
        </mc:Choice>
        <mc:Fallback xmlns="">
          <p:sp>
            <p:nvSpPr>
              <p:cNvPr id="19" name="矩形 18">
                <a:extLst>
                  <a:ext uri="{FF2B5EF4-FFF2-40B4-BE49-F238E27FC236}">
                    <a16:creationId xmlns:a16="http://schemas.microsoft.com/office/drawing/2014/main" id="{4FAF78D5-0ACD-36EF-AD69-B3B5E563E996}"/>
                  </a:ext>
                </a:extLst>
              </p:cNvPr>
              <p:cNvSpPr>
                <a:spLocks noRot="1" noChangeAspect="1" noMove="1" noResize="1" noEditPoints="1" noAdjustHandles="1" noChangeArrowheads="1" noChangeShapeType="1" noTextEdit="1"/>
              </p:cNvSpPr>
              <p:nvPr/>
            </p:nvSpPr>
            <p:spPr>
              <a:xfrm>
                <a:off x="1527407" y="5168196"/>
                <a:ext cx="3891065" cy="614079"/>
              </a:xfrm>
              <a:prstGeom prst="rect">
                <a:avLst/>
              </a:prstGeom>
              <a:blipFill>
                <a:blip r:embed="rId5"/>
                <a:stretch>
                  <a:fillRect l="-5016" t="-115842" b="-16633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矩形 19">
                <a:extLst>
                  <a:ext uri="{FF2B5EF4-FFF2-40B4-BE49-F238E27FC236}">
                    <a16:creationId xmlns:a16="http://schemas.microsoft.com/office/drawing/2014/main" id="{10A7D0B4-3F68-EB40-7410-F98E87E186EB}"/>
                  </a:ext>
                </a:extLst>
              </p:cNvPr>
              <p:cNvSpPr/>
              <p:nvPr/>
            </p:nvSpPr>
            <p:spPr>
              <a:xfrm>
                <a:off x="5934355" y="4344668"/>
                <a:ext cx="4046556"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zh-CN" altLang="en-US" sz="1400"/>
                        <m:t>Δ</m:t>
                      </m:r>
                      <m:r>
                        <m:rPr>
                          <m:nor/>
                        </m:rPr>
                        <a:rPr lang="zh-CN" altLang="en-US" sz="1400" i="1"/>
                        <m:t>GPC</m:t>
                      </m:r>
                      <m:r>
                        <m:rPr>
                          <m:nor/>
                        </m:rPr>
                        <a:rPr lang="zh-CN" altLang="en-US" sz="1400" i="1"/>
                        <m:t>=</m:t>
                      </m:r>
                      <m:nary>
                        <m:naryPr>
                          <m:chr m:val="∑"/>
                          <m:subHide m:val="on"/>
                          <m:supHide m:val="on"/>
                          <m:ctrlPr>
                            <a:rPr lang="zh-CN" altLang="en-US" sz="1400" i="1">
                              <a:latin typeface="Cambria Math" panose="02040503050406030204" pitchFamily="18" charset="0"/>
                            </a:rPr>
                          </m:ctrlPr>
                        </m:naryPr>
                        <m:sub/>
                        <m:sup/>
                        <m:e>
                          <m:f>
                            <m:fPr>
                              <m:ctrlPr>
                                <a:rPr lang="zh-CN" altLang="en-US" sz="1400" i="1">
                                  <a:latin typeface="Cambria Math" panose="02040503050406030204" pitchFamily="18" charset="0"/>
                                </a:rPr>
                              </m:ctrlPr>
                            </m:fPr>
                            <m:num>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num>
                            <m:den>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e>
                      </m:nary>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Ln</m:t>
                      </m:r>
                      <m:r>
                        <m:rPr>
                          <m:nor/>
                        </m:rPr>
                        <a:rPr lang="zh-CN" altLang="en-US" sz="1400" i="1">
                          <a:latin typeface="Cambria Math" panose="02040503050406030204" pitchFamily="18" charset="0"/>
                        </a:rPr>
                        <m:t>(</m:t>
                      </m:r>
                      <m:f>
                        <m:fPr>
                          <m:ctrlPr>
                            <a:rPr lang="zh-CN" altLang="en-US" sz="1400" i="1">
                              <a:latin typeface="Cambria Math" panose="02040503050406030204" pitchFamily="18" charset="0"/>
                            </a:rPr>
                          </m:ctrlPr>
                        </m:fPr>
                        <m:num>
                          <m:r>
                            <m:rPr>
                              <m:nor/>
                            </m:rPr>
                            <a:rPr lang="en-US" altLang="zh-CN" sz="1400" b="0" i="1" smtClean="0">
                              <a:latin typeface="Cambria Math" panose="02040503050406030204" pitchFamily="18" charset="0"/>
                            </a:rPr>
                            <m:t>SI</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num>
                        <m:den>
                          <m:r>
                            <m:rPr>
                              <m:nor/>
                            </m:rPr>
                            <a:rPr lang="en-US" altLang="zh-CN" sz="1400" b="0" i="1" smtClean="0">
                              <a:latin typeface="Cambria Math" panose="02040503050406030204" pitchFamily="18" charset="0"/>
                            </a:rPr>
                            <m:t>SI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r>
                        <m:rPr>
                          <m:nor/>
                        </m:rPr>
                        <a:rPr lang="zh-CN" altLang="en-US" sz="1400" i="1">
                          <a:latin typeface="Cambria Math" panose="02040503050406030204" pitchFamily="18" charset="0"/>
                        </a:rPr>
                        <m:t>)</m:t>
                      </m:r>
                    </m:oMath>
                  </m:oMathPara>
                </a14:m>
                <a:endParaRPr lang="zh-CN" altLang="en-US" sz="1400" dirty="0"/>
              </a:p>
            </p:txBody>
          </p:sp>
        </mc:Choice>
        <mc:Fallback xmlns="">
          <p:sp>
            <p:nvSpPr>
              <p:cNvPr id="20" name="矩形 19">
                <a:extLst>
                  <a:ext uri="{FF2B5EF4-FFF2-40B4-BE49-F238E27FC236}">
                    <a16:creationId xmlns:a16="http://schemas.microsoft.com/office/drawing/2014/main" id="{10A7D0B4-3F68-EB40-7410-F98E87E186EB}"/>
                  </a:ext>
                </a:extLst>
              </p:cNvPr>
              <p:cNvSpPr>
                <a:spLocks noRot="1" noChangeAspect="1" noMove="1" noResize="1" noEditPoints="1" noAdjustHandles="1" noChangeArrowheads="1" noChangeShapeType="1" noTextEdit="1"/>
              </p:cNvSpPr>
              <p:nvPr/>
            </p:nvSpPr>
            <p:spPr>
              <a:xfrm>
                <a:off x="5934355" y="4344668"/>
                <a:ext cx="4046556" cy="614079"/>
              </a:xfrm>
              <a:prstGeom prst="rect">
                <a:avLst/>
              </a:prstGeom>
              <a:blipFill>
                <a:blip r:embed="rId6"/>
                <a:stretch>
                  <a:fillRect l="-602" t="-117000" b="-169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矩形 20">
                <a:extLst>
                  <a:ext uri="{FF2B5EF4-FFF2-40B4-BE49-F238E27FC236}">
                    <a16:creationId xmlns:a16="http://schemas.microsoft.com/office/drawing/2014/main" id="{4F448275-A96C-8CED-76D3-A9E50CCEC318}"/>
                  </a:ext>
                </a:extLst>
              </p:cNvPr>
              <p:cNvSpPr/>
              <p:nvPr/>
            </p:nvSpPr>
            <p:spPr>
              <a:xfrm>
                <a:off x="5934355" y="5217795"/>
                <a:ext cx="4020909"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zh-CN" altLang="en-US" sz="1400"/>
                        <m:t>Δ</m:t>
                      </m:r>
                      <m:r>
                        <m:rPr>
                          <m:nor/>
                        </m:rPr>
                        <a:rPr lang="zh-CN" altLang="en-US" sz="1400" i="1"/>
                        <m:t>P</m:t>
                      </m:r>
                      <m:r>
                        <m:rPr>
                          <m:nor/>
                        </m:rPr>
                        <a:rPr lang="zh-CN" altLang="en-US" sz="1400" i="1"/>
                        <m:t>=</m:t>
                      </m:r>
                      <m:nary>
                        <m:naryPr>
                          <m:chr m:val="∑"/>
                          <m:subHide m:val="on"/>
                          <m:supHide m:val="on"/>
                          <m:ctrlPr>
                            <a:rPr lang="zh-CN" altLang="en-US" sz="1400" i="1">
                              <a:latin typeface="Cambria Math" panose="02040503050406030204" pitchFamily="18" charset="0"/>
                            </a:rPr>
                          </m:ctrlPr>
                        </m:naryPr>
                        <m:sub/>
                        <m:sup/>
                        <m:e>
                          <m:f>
                            <m:fPr>
                              <m:ctrlPr>
                                <a:rPr lang="zh-CN" altLang="en-US" sz="1400" i="1">
                                  <a:latin typeface="Cambria Math" panose="02040503050406030204" pitchFamily="18" charset="0"/>
                                </a:rPr>
                              </m:ctrlPr>
                            </m:fPr>
                            <m:num>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num>
                            <m:den>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e>
                      </m:nary>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Ln</m:t>
                      </m:r>
                      <m:r>
                        <m:rPr>
                          <m:nor/>
                        </m:rPr>
                        <a:rPr lang="zh-CN" altLang="en-US" sz="1400" i="1">
                          <a:latin typeface="Cambria Math" panose="02040503050406030204" pitchFamily="18" charset="0"/>
                        </a:rPr>
                        <m:t>(</m:t>
                      </m:r>
                      <m:f>
                        <m:fPr>
                          <m:ctrlPr>
                            <a:rPr lang="zh-CN" altLang="en-US" sz="1400" i="1">
                              <a:latin typeface="Cambria Math" panose="02040503050406030204" pitchFamily="18" charset="0"/>
                            </a:rPr>
                          </m:ctrlPr>
                        </m:fPr>
                        <m:num>
                          <m:r>
                            <m:rPr>
                              <m:nor/>
                            </m:rPr>
                            <a:rPr lang="en-US" altLang="zh-CN" sz="1400" b="0" i="1" smtClean="0">
                              <a:latin typeface="Cambria Math" panose="02040503050406030204" pitchFamily="18" charset="0"/>
                            </a:rPr>
                            <m:t>GD</m:t>
                          </m:r>
                          <m:r>
                            <m:rPr>
                              <m:nor/>
                            </m:rPr>
                            <a:rPr lang="zh-CN" altLang="en-US" sz="1400" i="1">
                              <a:latin typeface="Cambria Math" panose="02040503050406030204" pitchFamily="18" charset="0"/>
                            </a:rPr>
                            <m:t>P</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num>
                        <m:den>
                          <m:r>
                            <m:rPr>
                              <m:nor/>
                            </m:rPr>
                            <a:rPr lang="en-US" altLang="zh-CN" sz="1400" b="0" i="1" smtClean="0">
                              <a:latin typeface="Cambria Math" panose="02040503050406030204" pitchFamily="18" charset="0"/>
                            </a:rPr>
                            <m:t>GD</m:t>
                          </m:r>
                          <m:r>
                            <m:rPr>
                              <m:nor/>
                            </m:rPr>
                            <a:rPr lang="zh-CN" altLang="en-US" sz="1400" i="1">
                              <a:latin typeface="Cambria Math" panose="02040503050406030204" pitchFamily="18" charset="0"/>
                            </a:rPr>
                            <m:t>P</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r>
                        <m:rPr>
                          <m:nor/>
                        </m:rPr>
                        <a:rPr lang="zh-CN" altLang="en-US" sz="1400" i="1">
                          <a:latin typeface="Cambria Math" panose="02040503050406030204" pitchFamily="18" charset="0"/>
                        </a:rPr>
                        <m:t>)</m:t>
                      </m:r>
                    </m:oMath>
                  </m:oMathPara>
                </a14:m>
                <a:endParaRPr lang="zh-CN" altLang="en-US" sz="1400" dirty="0"/>
              </a:p>
            </p:txBody>
          </p:sp>
        </mc:Choice>
        <mc:Fallback xmlns="">
          <p:sp>
            <p:nvSpPr>
              <p:cNvPr id="21" name="矩形 20">
                <a:extLst>
                  <a:ext uri="{FF2B5EF4-FFF2-40B4-BE49-F238E27FC236}">
                    <a16:creationId xmlns:a16="http://schemas.microsoft.com/office/drawing/2014/main" id="{4F448275-A96C-8CED-76D3-A9E50CCEC318}"/>
                  </a:ext>
                </a:extLst>
              </p:cNvPr>
              <p:cNvSpPr>
                <a:spLocks noRot="1" noChangeAspect="1" noMove="1" noResize="1" noEditPoints="1" noAdjustHandles="1" noChangeArrowheads="1" noChangeShapeType="1" noTextEdit="1"/>
              </p:cNvSpPr>
              <p:nvPr/>
            </p:nvSpPr>
            <p:spPr>
              <a:xfrm>
                <a:off x="5934355" y="5217795"/>
                <a:ext cx="4020909" cy="614079"/>
              </a:xfrm>
              <a:prstGeom prst="rect">
                <a:avLst/>
              </a:prstGeom>
              <a:blipFill>
                <a:blip r:embed="rId7"/>
                <a:stretch>
                  <a:fillRect l="-5758" t="-115842" b="-166337"/>
                </a:stretch>
              </a:blipFill>
            </p:spPr>
            <p:txBody>
              <a:bodyPr/>
              <a:lstStyle/>
              <a:p>
                <a:r>
                  <a:rPr lang="zh-CN" altLang="en-US">
                    <a:noFill/>
                  </a:rPr>
                  <a:t> </a:t>
                </a:r>
              </a:p>
            </p:txBody>
          </p:sp>
        </mc:Fallback>
      </mc:AlternateContent>
      <p:sp>
        <p:nvSpPr>
          <p:cNvPr id="22" name="矩形 21">
            <a:extLst>
              <a:ext uri="{FF2B5EF4-FFF2-40B4-BE49-F238E27FC236}">
                <a16:creationId xmlns:a16="http://schemas.microsoft.com/office/drawing/2014/main" id="{B024C589-335C-C854-044A-C5FEB0107623}"/>
              </a:ext>
            </a:extLst>
          </p:cNvPr>
          <p:cNvSpPr/>
          <p:nvPr/>
        </p:nvSpPr>
        <p:spPr>
          <a:xfrm>
            <a:off x="3631997" y="3974884"/>
            <a:ext cx="4099199" cy="338554"/>
          </a:xfrm>
          <a:prstGeom prst="rect">
            <a:avLst/>
          </a:prstGeom>
        </p:spPr>
        <p:txBody>
          <a:bodyPr wrap="none">
            <a:spAutoFit/>
          </a:bodyPr>
          <a:lstStyle/>
          <a:p>
            <a:r>
              <a:rPr lang="en-GB" altLang="zh-CN" sz="1600" dirty="0">
                <a:latin typeface="Times New Roman" panose="02020603050405020304" pitchFamily="18" charset="0"/>
              </a:rPr>
              <a:t>Δ</a:t>
            </a:r>
            <a:r>
              <a:rPr lang="en-GB" altLang="zh-CN" sz="1600" i="1" dirty="0">
                <a:latin typeface="Times New Roman" panose="02020603050405020304" pitchFamily="18" charset="0"/>
              </a:rPr>
              <a:t>CO</a:t>
            </a:r>
            <a:r>
              <a:rPr lang="en-GB" altLang="zh-CN" sz="1600" i="1" baseline="-25000" dirty="0">
                <a:latin typeface="Times New Roman" panose="02020603050405020304" pitchFamily="18" charset="0"/>
              </a:rPr>
              <a:t>2</a:t>
            </a:r>
            <a:r>
              <a:rPr lang="en-GB" altLang="zh-CN" sz="1600" dirty="0">
                <a:latin typeface="Times New Roman" panose="02020603050405020304" pitchFamily="18" charset="0"/>
              </a:rPr>
              <a:t>=</a:t>
            </a:r>
            <a:r>
              <a:rPr lang="en-GB" altLang="zh-CN" sz="1600" i="1" dirty="0">
                <a:latin typeface="Times New Roman" panose="02020603050405020304" pitchFamily="18" charset="0"/>
              </a:rPr>
              <a:t>CO</a:t>
            </a:r>
            <a:r>
              <a:rPr lang="en-GB" altLang="zh-CN" sz="1600" i="1" baseline="-25000" dirty="0">
                <a:latin typeface="Times New Roman" panose="02020603050405020304" pitchFamily="18" charset="0"/>
              </a:rPr>
              <a:t>2</a:t>
            </a:r>
            <a:r>
              <a:rPr lang="en-GB" altLang="zh-CN" sz="1600" dirty="0">
                <a:latin typeface="Times New Roman" panose="02020603050405020304" pitchFamily="18" charset="0"/>
              </a:rPr>
              <a:t>(t)-</a:t>
            </a:r>
            <a:r>
              <a:rPr lang="en-GB" altLang="zh-CN" sz="1600" i="1" dirty="0">
                <a:latin typeface="Times New Roman" panose="02020603050405020304" pitchFamily="18" charset="0"/>
              </a:rPr>
              <a:t>CO</a:t>
            </a:r>
            <a:r>
              <a:rPr lang="en-GB" altLang="zh-CN" sz="1600" i="1" baseline="-25000" dirty="0">
                <a:latin typeface="Times New Roman" panose="02020603050405020304" pitchFamily="18" charset="0"/>
              </a:rPr>
              <a:t>2</a:t>
            </a:r>
            <a:r>
              <a:rPr lang="en-GB" altLang="zh-CN" sz="1600" dirty="0">
                <a:latin typeface="Times New Roman" panose="02020603050405020304" pitchFamily="18" charset="0"/>
              </a:rPr>
              <a:t>(t-1)=Δ</a:t>
            </a:r>
            <a:r>
              <a:rPr lang="en-GB" altLang="zh-CN" sz="1600" i="1" dirty="0">
                <a:latin typeface="Times New Roman" panose="02020603050405020304" pitchFamily="18" charset="0"/>
              </a:rPr>
              <a:t>CI</a:t>
            </a:r>
            <a:r>
              <a:rPr lang="en-GB" altLang="zh-CN" sz="1600" dirty="0">
                <a:latin typeface="Times New Roman" panose="02020603050405020304" pitchFamily="18" charset="0"/>
              </a:rPr>
              <a:t>+Δ</a:t>
            </a:r>
            <a:r>
              <a:rPr lang="en-GB" altLang="zh-CN" sz="1600" i="1" dirty="0">
                <a:latin typeface="Times New Roman" panose="02020603050405020304" pitchFamily="18" charset="0"/>
              </a:rPr>
              <a:t>EI</a:t>
            </a:r>
            <a:r>
              <a:rPr lang="en-GB" altLang="zh-CN" sz="1600" dirty="0">
                <a:latin typeface="Times New Roman" panose="02020603050405020304" pitchFamily="18" charset="0"/>
              </a:rPr>
              <a:t>+Δ</a:t>
            </a:r>
            <a:r>
              <a:rPr lang="en-GB" altLang="zh-CN" sz="1600" i="1" dirty="0">
                <a:latin typeface="Times New Roman" panose="02020603050405020304" pitchFamily="18" charset="0"/>
              </a:rPr>
              <a:t>SI</a:t>
            </a:r>
            <a:r>
              <a:rPr lang="en-GB" altLang="zh-CN" sz="1600" dirty="0">
                <a:latin typeface="Times New Roman" panose="02020603050405020304" pitchFamily="18" charset="0"/>
              </a:rPr>
              <a:t>+Δ</a:t>
            </a:r>
            <a:r>
              <a:rPr lang="en-GB" altLang="zh-CN" sz="1600" i="1" dirty="0">
                <a:latin typeface="Times New Roman" panose="02020603050405020304" pitchFamily="18" charset="0"/>
              </a:rPr>
              <a:t>GDP</a:t>
            </a:r>
            <a:endParaRPr lang="zh-CN" altLang="en-US" sz="1600" dirty="0"/>
          </a:p>
        </p:txBody>
      </p:sp>
      <p:sp>
        <p:nvSpPr>
          <p:cNvPr id="23" name="矩形 22">
            <a:extLst>
              <a:ext uri="{FF2B5EF4-FFF2-40B4-BE49-F238E27FC236}">
                <a16:creationId xmlns:a16="http://schemas.microsoft.com/office/drawing/2014/main" id="{517EAE2F-257C-6726-E16B-5E2FDE1AC141}"/>
              </a:ext>
            </a:extLst>
          </p:cNvPr>
          <p:cNvSpPr/>
          <p:nvPr/>
        </p:nvSpPr>
        <p:spPr>
          <a:xfrm>
            <a:off x="886698" y="5741884"/>
            <a:ext cx="10418603" cy="698076"/>
          </a:xfrm>
          <a:prstGeom prst="rect">
            <a:avLst/>
          </a:prstGeom>
        </p:spPr>
        <p:txBody>
          <a:bodyPr wrap="square">
            <a:spAutoFit/>
          </a:bodyPr>
          <a:lstStyle/>
          <a:p>
            <a:pPr>
              <a:lnSpc>
                <a:spcPct val="130000"/>
              </a:lnSpc>
            </a:pPr>
            <a:r>
              <a:rPr lang="zh-CN" altLang="en-US" sz="1600" dirty="0">
                <a:latin typeface="Times New Roman" panose="02020603050405020304" pitchFamily="18" charset="0"/>
                <a:cs typeface="Times New Roman" panose="02020603050405020304" pitchFamily="18" charset="0"/>
              </a:rPr>
              <a:t>数据来源：各类能源消费来自于</a:t>
            </a:r>
            <a:r>
              <a:rPr lang="en-US" altLang="zh-CN" sz="1600" dirty="0">
                <a:latin typeface="Times New Roman" panose="02020603050405020304" pitchFamily="18" charset="0"/>
                <a:cs typeface="Times New Roman" panose="02020603050405020304" pitchFamily="18" charset="0"/>
              </a:rPr>
              <a:t>《</a:t>
            </a:r>
            <a:r>
              <a:rPr lang="zh-CN" altLang="en-US" sz="1600" dirty="0">
                <a:latin typeface="Times New Roman" panose="02020603050405020304" pitchFamily="18" charset="0"/>
                <a:cs typeface="Times New Roman" panose="02020603050405020304" pitchFamily="18" charset="0"/>
              </a:rPr>
              <a:t>中国能源统计年鉴</a:t>
            </a:r>
            <a:r>
              <a:rPr lang="en-US" altLang="zh-CN" sz="1600" dirty="0">
                <a:latin typeface="Times New Roman" panose="02020603050405020304" pitchFamily="18" charset="0"/>
                <a:cs typeface="Times New Roman" panose="02020603050405020304" pitchFamily="18" charset="0"/>
              </a:rPr>
              <a:t>》</a:t>
            </a:r>
            <a:r>
              <a:rPr lang="zh-CN" altLang="en-US" sz="1600" dirty="0">
                <a:latin typeface="Times New Roman" panose="02020603050405020304" pitchFamily="18" charset="0"/>
                <a:cs typeface="Times New Roman" panose="02020603050405020304" pitchFamily="18" charset="0"/>
              </a:rPr>
              <a:t>中表</a:t>
            </a:r>
            <a:r>
              <a:rPr lang="en-US" altLang="zh-CN" sz="1600" dirty="0">
                <a:latin typeface="Times New Roman" panose="02020603050405020304" pitchFamily="18" charset="0"/>
                <a:cs typeface="Times New Roman" panose="02020603050405020304" pitchFamily="18" charset="0"/>
              </a:rPr>
              <a:t>4-1 </a:t>
            </a:r>
            <a:r>
              <a:rPr lang="zh-CN" altLang="en-US" sz="1600" dirty="0">
                <a:latin typeface="Times New Roman" panose="02020603050405020304" pitchFamily="18" charset="0"/>
                <a:cs typeface="Times New Roman" panose="02020603050405020304" pitchFamily="18" charset="0"/>
              </a:rPr>
              <a:t>能源消费总量及其构成；其他参数来自于</a:t>
            </a:r>
            <a:r>
              <a:rPr lang="en-US" altLang="zh-CN" sz="1600" dirty="0">
                <a:latin typeface="Times New Roman" panose="02020603050405020304" pitchFamily="18" charset="0"/>
                <a:cs typeface="Times New Roman" panose="02020603050405020304" pitchFamily="18" charset="0"/>
              </a:rPr>
              <a:t>《</a:t>
            </a:r>
            <a:r>
              <a:rPr lang="zh-CN" altLang="en-US" sz="1600" dirty="0">
                <a:latin typeface="Times New Roman" panose="02020603050405020304" pitchFamily="18" charset="0"/>
                <a:cs typeface="Times New Roman" panose="02020603050405020304" pitchFamily="18" charset="0"/>
              </a:rPr>
              <a:t>省级温室气体清单编制指南（试行）</a:t>
            </a:r>
            <a:r>
              <a:rPr lang="en-US" altLang="zh-CN" sz="1600" dirty="0">
                <a:latin typeface="Times New Roman" panose="02020603050405020304" pitchFamily="18" charset="0"/>
                <a:cs typeface="Times New Roman" panose="02020603050405020304" pitchFamily="18" charset="0"/>
              </a:rPr>
              <a:t>》</a:t>
            </a:r>
            <a:r>
              <a:rPr lang="zh-CN" altLang="en-US" sz="1600" dirty="0">
                <a:latin typeface="Times New Roman" panose="02020603050405020304" pitchFamily="18" charset="0"/>
                <a:cs typeface="Times New Roman" panose="02020603050405020304" pitchFamily="18" charset="0"/>
              </a:rPr>
              <a:t>（发改办气候</a:t>
            </a:r>
            <a:r>
              <a:rPr lang="en-US" altLang="zh-CN" sz="1600" dirty="0">
                <a:latin typeface="Times New Roman" panose="02020603050405020304" pitchFamily="18" charset="0"/>
                <a:cs typeface="Times New Roman" panose="02020603050405020304" pitchFamily="18" charset="0"/>
              </a:rPr>
              <a:t>〔2011〕1041</a:t>
            </a:r>
            <a:r>
              <a:rPr lang="zh-CN" altLang="en-US" sz="1600" dirty="0">
                <a:latin typeface="Times New Roman" panose="02020603050405020304" pitchFamily="18" charset="0"/>
                <a:cs typeface="Times New Roman" panose="02020603050405020304" pitchFamily="18" charset="0"/>
              </a:rPr>
              <a:t>号）；人口和</a:t>
            </a:r>
            <a:r>
              <a:rPr lang="en-US" altLang="zh-CN" sz="1600" dirty="0">
                <a:latin typeface="Times New Roman" panose="02020603050405020304" pitchFamily="18" charset="0"/>
                <a:cs typeface="Times New Roman" panose="02020603050405020304" pitchFamily="18" charset="0"/>
              </a:rPr>
              <a:t>GDP</a:t>
            </a:r>
            <a:r>
              <a:rPr lang="zh-CN" altLang="en-US" sz="1600" dirty="0">
                <a:latin typeface="Times New Roman" panose="02020603050405020304" pitchFamily="18" charset="0"/>
                <a:cs typeface="Times New Roman" panose="02020603050405020304" pitchFamily="18" charset="0"/>
              </a:rPr>
              <a:t>数据来自于</a:t>
            </a:r>
            <a:r>
              <a:rPr lang="en-US" altLang="zh-CN" sz="1600" dirty="0">
                <a:latin typeface="Times New Roman" panose="02020603050405020304" pitchFamily="18" charset="0"/>
                <a:cs typeface="Times New Roman" panose="02020603050405020304" pitchFamily="18" charset="0"/>
              </a:rPr>
              <a:t>《</a:t>
            </a:r>
            <a:r>
              <a:rPr lang="zh-CN" altLang="en-US" sz="1600" dirty="0">
                <a:latin typeface="Times New Roman" panose="02020603050405020304" pitchFamily="18" charset="0"/>
                <a:cs typeface="Times New Roman" panose="02020603050405020304" pitchFamily="18" charset="0"/>
              </a:rPr>
              <a:t>中国统计年鉴</a:t>
            </a:r>
            <a:r>
              <a:rPr lang="en-US" altLang="zh-CN" sz="1600" dirty="0">
                <a:latin typeface="Times New Roman" panose="02020603050405020304" pitchFamily="18" charset="0"/>
                <a:cs typeface="Times New Roman" panose="02020603050405020304" pitchFamily="18" charset="0"/>
              </a:rPr>
              <a:t>》</a:t>
            </a:r>
          </a:p>
        </p:txBody>
      </p:sp>
      <p:sp>
        <p:nvSpPr>
          <p:cNvPr id="24" name="文本框 23">
            <a:extLst>
              <a:ext uri="{FF2B5EF4-FFF2-40B4-BE49-F238E27FC236}">
                <a16:creationId xmlns:a16="http://schemas.microsoft.com/office/drawing/2014/main" id="{E459ABE8-BA6D-CEF2-0FC3-BA6E5E0220AA}"/>
              </a:ext>
            </a:extLst>
          </p:cNvPr>
          <p:cNvSpPr txBox="1"/>
          <p:nvPr/>
        </p:nvSpPr>
        <p:spPr>
          <a:xfrm>
            <a:off x="8678274" y="1247946"/>
            <a:ext cx="2247731"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煤：</a:t>
            </a:r>
            <a:r>
              <a:rPr lang="en-US" altLang="zh-CN" dirty="0">
                <a:latin typeface="黑体" panose="02010609060101010101" pitchFamily="49" charset="-122"/>
                <a:ea typeface="黑体" panose="02010609060101010101" pitchFamily="49" charset="-122"/>
              </a:rPr>
              <a:t>2.64 t CO</a:t>
            </a:r>
            <a:r>
              <a:rPr lang="en-US" altLang="zh-CN" baseline="-25000" dirty="0">
                <a:latin typeface="黑体" panose="02010609060101010101" pitchFamily="49" charset="-122"/>
                <a:ea typeface="黑体" panose="02010609060101010101" pitchFamily="49" charset="-122"/>
              </a:rPr>
              <a:t>2</a:t>
            </a:r>
            <a:r>
              <a:rPr lang="en-US" altLang="zh-CN" dirty="0">
                <a:latin typeface="黑体" panose="02010609060101010101" pitchFamily="49" charset="-122"/>
                <a:ea typeface="黑体" panose="02010609060101010101" pitchFamily="49" charset="-122"/>
              </a:rPr>
              <a:t>/</a:t>
            </a:r>
            <a:r>
              <a:rPr lang="en-US" altLang="zh-CN" dirty="0" err="1">
                <a:latin typeface="黑体" panose="02010609060101010101" pitchFamily="49" charset="-122"/>
                <a:ea typeface="黑体" panose="02010609060101010101" pitchFamily="49" charset="-122"/>
              </a:rPr>
              <a:t>tce</a:t>
            </a:r>
            <a:endParaRPr lang="zh-CN" altLang="en-US" dirty="0">
              <a:latin typeface="黑体" panose="02010609060101010101" pitchFamily="49" charset="-122"/>
              <a:ea typeface="黑体" panose="02010609060101010101" pitchFamily="49" charset="-122"/>
            </a:endParaRPr>
          </a:p>
        </p:txBody>
      </p:sp>
      <p:sp>
        <p:nvSpPr>
          <p:cNvPr id="25" name="文本框 24">
            <a:extLst>
              <a:ext uri="{FF2B5EF4-FFF2-40B4-BE49-F238E27FC236}">
                <a16:creationId xmlns:a16="http://schemas.microsoft.com/office/drawing/2014/main" id="{90C25D33-F9B0-3AED-7177-00929C1089CD}"/>
              </a:ext>
            </a:extLst>
          </p:cNvPr>
          <p:cNvSpPr txBox="1"/>
          <p:nvPr/>
        </p:nvSpPr>
        <p:spPr>
          <a:xfrm>
            <a:off x="8678274" y="1737669"/>
            <a:ext cx="2247731"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油：</a:t>
            </a:r>
            <a:r>
              <a:rPr lang="en-US" altLang="zh-CN" dirty="0">
                <a:latin typeface="黑体" panose="02010609060101010101" pitchFamily="49" charset="-122"/>
                <a:ea typeface="黑体" panose="02010609060101010101" pitchFamily="49" charset="-122"/>
              </a:rPr>
              <a:t>2.06 t CO</a:t>
            </a:r>
            <a:r>
              <a:rPr lang="en-US" altLang="zh-CN" baseline="-25000" dirty="0">
                <a:latin typeface="黑体" panose="02010609060101010101" pitchFamily="49" charset="-122"/>
                <a:ea typeface="黑体" panose="02010609060101010101" pitchFamily="49" charset="-122"/>
              </a:rPr>
              <a:t>2</a:t>
            </a:r>
            <a:r>
              <a:rPr lang="en-US" altLang="zh-CN" dirty="0">
                <a:latin typeface="黑体" panose="02010609060101010101" pitchFamily="49" charset="-122"/>
                <a:ea typeface="黑体" panose="02010609060101010101" pitchFamily="49" charset="-122"/>
              </a:rPr>
              <a:t>/</a:t>
            </a:r>
            <a:r>
              <a:rPr lang="en-US" altLang="zh-CN" dirty="0" err="1">
                <a:latin typeface="黑体" panose="02010609060101010101" pitchFamily="49" charset="-122"/>
                <a:ea typeface="黑体" panose="02010609060101010101" pitchFamily="49" charset="-122"/>
              </a:rPr>
              <a:t>tce</a:t>
            </a:r>
            <a:endParaRPr lang="zh-CN" altLang="en-US" dirty="0">
              <a:latin typeface="黑体" panose="02010609060101010101" pitchFamily="49" charset="-122"/>
              <a:ea typeface="黑体" panose="02010609060101010101" pitchFamily="49" charset="-122"/>
            </a:endParaRPr>
          </a:p>
        </p:txBody>
      </p:sp>
      <p:sp>
        <p:nvSpPr>
          <p:cNvPr id="26" name="文本框 25">
            <a:extLst>
              <a:ext uri="{FF2B5EF4-FFF2-40B4-BE49-F238E27FC236}">
                <a16:creationId xmlns:a16="http://schemas.microsoft.com/office/drawing/2014/main" id="{29F1FC50-A28B-B4AC-3319-3719CD5AD4D4}"/>
              </a:ext>
            </a:extLst>
          </p:cNvPr>
          <p:cNvSpPr txBox="1"/>
          <p:nvPr/>
        </p:nvSpPr>
        <p:spPr>
          <a:xfrm>
            <a:off x="8678273" y="2248620"/>
            <a:ext cx="2130711"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气：</a:t>
            </a:r>
            <a:r>
              <a:rPr lang="en-US" altLang="zh-CN" dirty="0">
                <a:latin typeface="黑体" panose="02010609060101010101" pitchFamily="49" charset="-122"/>
                <a:ea typeface="黑体" panose="02010609060101010101" pitchFamily="49" charset="-122"/>
              </a:rPr>
              <a:t>1.63t CO</a:t>
            </a:r>
            <a:r>
              <a:rPr lang="en-US" altLang="zh-CN" baseline="-25000" dirty="0">
                <a:latin typeface="黑体" panose="02010609060101010101" pitchFamily="49" charset="-122"/>
                <a:ea typeface="黑体" panose="02010609060101010101" pitchFamily="49" charset="-122"/>
              </a:rPr>
              <a:t>2</a:t>
            </a:r>
            <a:r>
              <a:rPr lang="en-US" altLang="zh-CN" dirty="0">
                <a:latin typeface="黑体" panose="02010609060101010101" pitchFamily="49" charset="-122"/>
                <a:ea typeface="黑体" panose="02010609060101010101" pitchFamily="49" charset="-122"/>
              </a:rPr>
              <a:t>/</a:t>
            </a:r>
            <a:r>
              <a:rPr lang="en-US" altLang="zh-CN" dirty="0" err="1">
                <a:latin typeface="黑体" panose="02010609060101010101" pitchFamily="49" charset="-122"/>
                <a:ea typeface="黑体" panose="02010609060101010101" pitchFamily="49" charset="-122"/>
              </a:rPr>
              <a:t>tce</a:t>
            </a:r>
            <a:endParaRPr lang="zh-CN" altLang="en-US"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84980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AB3038-AAE5-5BB7-57A6-1891B7B40391}"/>
              </a:ext>
            </a:extLst>
          </p:cNvPr>
          <p:cNvSpPr>
            <a:spLocks noGrp="1"/>
          </p:cNvSpPr>
          <p:nvPr>
            <p:ph type="title"/>
          </p:nvPr>
        </p:nvSpPr>
        <p:spPr/>
        <p:txBody>
          <a:bodyPr/>
          <a:lstStyle/>
          <a:p>
            <a:r>
              <a:rPr lang="zh-CN" altLang="en-US" dirty="0"/>
              <a:t>中国能源活动碳排放</a:t>
            </a:r>
          </a:p>
        </p:txBody>
      </p:sp>
      <p:pic>
        <p:nvPicPr>
          <p:cNvPr id="6" name="图片 5">
            <a:extLst>
              <a:ext uri="{FF2B5EF4-FFF2-40B4-BE49-F238E27FC236}">
                <a16:creationId xmlns:a16="http://schemas.microsoft.com/office/drawing/2014/main" id="{0946FC79-810F-50EE-6BEB-E7947931E8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68594" y="1430240"/>
            <a:ext cx="5594554" cy="3997519"/>
          </a:xfrm>
          <a:prstGeom prst="rect">
            <a:avLst/>
          </a:prstGeom>
          <a:noFill/>
        </p:spPr>
      </p:pic>
      <p:sp>
        <p:nvSpPr>
          <p:cNvPr id="7" name="内容占位符 2">
            <a:extLst>
              <a:ext uri="{FF2B5EF4-FFF2-40B4-BE49-F238E27FC236}">
                <a16:creationId xmlns:a16="http://schemas.microsoft.com/office/drawing/2014/main" id="{60178F1C-25AD-D551-21F2-2FA3A980B669}"/>
              </a:ext>
            </a:extLst>
          </p:cNvPr>
          <p:cNvSpPr>
            <a:spLocks noGrp="1"/>
          </p:cNvSpPr>
          <p:nvPr>
            <p:ph idx="1"/>
          </p:nvPr>
        </p:nvSpPr>
        <p:spPr>
          <a:xfrm>
            <a:off x="7251290" y="1430240"/>
            <a:ext cx="4114800" cy="4752527"/>
          </a:xfrm>
        </p:spPr>
        <p:txBody>
          <a:bodyPr>
            <a:noAutofit/>
          </a:bodyPr>
          <a:lstStyle/>
          <a:p>
            <a:pPr marL="571500" indent="-342900">
              <a:lnSpc>
                <a:spcPct val="150000"/>
              </a:lnSpc>
              <a:buClr>
                <a:srgbClr val="0070C0"/>
              </a:buClr>
              <a:buFont typeface="Wingdings" panose="05000000000000000000" pitchFamily="2" charset="2"/>
              <a:buChar char="n"/>
              <a:defRPr/>
            </a:pPr>
            <a:r>
              <a:rPr lang="zh-CN" altLang="en-US" sz="2000" dirty="0">
                <a:latin typeface="Times New Roman" panose="02020603050405020304" pitchFamily="18" charset="0"/>
                <a:cs typeface="Times New Roman" panose="02020603050405020304" pitchFamily="18" charset="0"/>
              </a:rPr>
              <a:t>中国能源活动碳排放量一直在快速增加，从</a:t>
            </a:r>
            <a:r>
              <a:rPr lang="en-US" altLang="zh-CN" sz="2000" dirty="0">
                <a:latin typeface="Times New Roman" panose="02020603050405020304" pitchFamily="18" charset="0"/>
                <a:cs typeface="Times New Roman" panose="02020603050405020304" pitchFamily="18" charset="0"/>
              </a:rPr>
              <a:t>1978</a:t>
            </a:r>
            <a:r>
              <a:rPr lang="zh-CN" altLang="en-US" sz="2000" dirty="0">
                <a:latin typeface="Times New Roman" panose="02020603050405020304" pitchFamily="18" charset="0"/>
                <a:cs typeface="Times New Roman" panose="02020603050405020304" pitchFamily="18" charset="0"/>
              </a:rPr>
              <a:t>年的</a:t>
            </a:r>
            <a:r>
              <a:rPr lang="en-US" altLang="zh-CN" sz="2000" dirty="0">
                <a:latin typeface="Times New Roman" panose="02020603050405020304" pitchFamily="18" charset="0"/>
                <a:cs typeface="Times New Roman" panose="02020603050405020304" pitchFamily="18" charset="0"/>
              </a:rPr>
              <a:t>13.7</a:t>
            </a:r>
            <a:r>
              <a:rPr lang="zh-CN" altLang="en-US" sz="2000" dirty="0">
                <a:latin typeface="Times New Roman" panose="02020603050405020304" pitchFamily="18" charset="0"/>
                <a:cs typeface="Times New Roman" panose="02020603050405020304" pitchFamily="18" charset="0"/>
              </a:rPr>
              <a:t>亿吨增加至</a:t>
            </a:r>
            <a:r>
              <a:rPr lang="en-US" altLang="zh-CN" sz="2000" dirty="0">
                <a:latin typeface="Times New Roman" panose="02020603050405020304" pitchFamily="18" charset="0"/>
                <a:cs typeface="Times New Roman" panose="02020603050405020304" pitchFamily="18" charset="0"/>
              </a:rPr>
              <a:t>2018</a:t>
            </a:r>
            <a:r>
              <a:rPr lang="zh-CN" altLang="en-US" sz="2000" dirty="0">
                <a:latin typeface="Times New Roman" panose="02020603050405020304" pitchFamily="18" charset="0"/>
                <a:cs typeface="Times New Roman" panose="02020603050405020304" pitchFamily="18" charset="0"/>
              </a:rPr>
              <a:t>年的</a:t>
            </a:r>
            <a:r>
              <a:rPr lang="en-US" altLang="zh-CN" sz="2000" dirty="0">
                <a:latin typeface="Times New Roman" panose="02020603050405020304" pitchFamily="18" charset="0"/>
                <a:cs typeface="Times New Roman" panose="02020603050405020304" pitchFamily="18" charset="0"/>
              </a:rPr>
              <a:t>96.4</a:t>
            </a:r>
            <a:r>
              <a:rPr lang="zh-CN" altLang="en-US" sz="2000" dirty="0">
                <a:latin typeface="Times New Roman" panose="02020603050405020304" pitchFamily="18" charset="0"/>
                <a:cs typeface="Times New Roman" panose="02020603050405020304" pitchFamily="18" charset="0"/>
              </a:rPr>
              <a:t>亿吨，年均增长</a:t>
            </a:r>
            <a:r>
              <a:rPr lang="en-US" altLang="zh-CN" sz="2000" dirty="0">
                <a:latin typeface="Times New Roman" panose="02020603050405020304" pitchFamily="18" charset="0"/>
                <a:cs typeface="Times New Roman" panose="02020603050405020304" pitchFamily="18" charset="0"/>
              </a:rPr>
              <a:t>5.0%</a:t>
            </a:r>
            <a:r>
              <a:rPr lang="zh-CN" altLang="en-US" sz="2000" dirty="0">
                <a:latin typeface="Times New Roman" panose="02020603050405020304" pitchFamily="18" charset="0"/>
                <a:cs typeface="Times New Roman" panose="02020603050405020304" pitchFamily="18" charset="0"/>
              </a:rPr>
              <a:t>。</a:t>
            </a:r>
            <a:endParaRPr lang="en-US" altLang="zh-CN" sz="2000" dirty="0">
              <a:latin typeface="Times New Roman" panose="02020603050405020304" pitchFamily="18" charset="0"/>
              <a:cs typeface="Times New Roman" panose="02020603050405020304" pitchFamily="18" charset="0"/>
            </a:endParaRPr>
          </a:p>
          <a:p>
            <a:pPr marL="571500" indent="-342900">
              <a:lnSpc>
                <a:spcPct val="150000"/>
              </a:lnSpc>
              <a:buClr>
                <a:srgbClr val="0070C0"/>
              </a:buClr>
              <a:buFont typeface="Wingdings" panose="05000000000000000000" pitchFamily="2" charset="2"/>
              <a:buChar char="n"/>
              <a:defRPr/>
            </a:pPr>
            <a:r>
              <a:rPr lang="zh-CN" altLang="en-US" sz="2000" dirty="0">
                <a:latin typeface="Times New Roman" panose="02020603050405020304" pitchFamily="18" charset="0"/>
                <a:cs typeface="Times New Roman" panose="02020603050405020304" pitchFamily="18" charset="0"/>
              </a:rPr>
              <a:t>中国能源活动碳排放增长可以分为三个阶段。</a:t>
            </a:r>
          </a:p>
        </p:txBody>
      </p:sp>
      <p:graphicFrame>
        <p:nvGraphicFramePr>
          <p:cNvPr id="8" name="表格 4">
            <a:extLst>
              <a:ext uri="{FF2B5EF4-FFF2-40B4-BE49-F238E27FC236}">
                <a16:creationId xmlns:a16="http://schemas.microsoft.com/office/drawing/2014/main" id="{B27F2A98-1FF2-BA11-1C0C-616F003A3B72}"/>
              </a:ext>
            </a:extLst>
          </p:cNvPr>
          <p:cNvGraphicFramePr>
            <a:graphicFrameLocks noGrp="1"/>
          </p:cNvGraphicFramePr>
          <p:nvPr>
            <p:extLst>
              <p:ext uri="{D42A27DB-BD31-4B8C-83A1-F6EECF244321}">
                <p14:modId xmlns:p14="http://schemas.microsoft.com/office/powerpoint/2010/main" val="2120452391"/>
              </p:ext>
            </p:extLst>
          </p:nvPr>
        </p:nvGraphicFramePr>
        <p:xfrm>
          <a:off x="7251290" y="4686079"/>
          <a:ext cx="4503403" cy="1483360"/>
        </p:xfrm>
        <a:graphic>
          <a:graphicData uri="http://schemas.openxmlformats.org/drawingml/2006/table">
            <a:tbl>
              <a:tblPr firstRow="1" bandRow="1">
                <a:tableStyleId>{5C22544A-7EE6-4342-B048-85BDC9FD1C3A}</a:tableStyleId>
              </a:tblPr>
              <a:tblGrid>
                <a:gridCol w="1197940">
                  <a:extLst>
                    <a:ext uri="{9D8B030D-6E8A-4147-A177-3AD203B41FA5}">
                      <a16:colId xmlns:a16="http://schemas.microsoft.com/office/drawing/2014/main" val="3395789555"/>
                    </a:ext>
                  </a:extLst>
                </a:gridCol>
                <a:gridCol w="3305463">
                  <a:extLst>
                    <a:ext uri="{9D8B030D-6E8A-4147-A177-3AD203B41FA5}">
                      <a16:colId xmlns:a16="http://schemas.microsoft.com/office/drawing/2014/main" val="2954248549"/>
                    </a:ext>
                  </a:extLst>
                </a:gridCol>
              </a:tblGrid>
              <a:tr h="370840">
                <a:tc>
                  <a:txBody>
                    <a:bodyPr/>
                    <a:lstStyle/>
                    <a:p>
                      <a:pPr algn="ctr"/>
                      <a:r>
                        <a:rPr lang="zh-CN" altLang="en-US" dirty="0"/>
                        <a:t>阶段</a:t>
                      </a:r>
                    </a:p>
                  </a:txBody>
                  <a:tcPr/>
                </a:tc>
                <a:tc>
                  <a:txBody>
                    <a:bodyPr/>
                    <a:lstStyle/>
                    <a:p>
                      <a:pPr algn="ctr"/>
                      <a:r>
                        <a:rPr lang="zh-CN" altLang="en-US" dirty="0"/>
                        <a:t>年均增长</a:t>
                      </a:r>
                    </a:p>
                  </a:txBody>
                  <a:tcPr/>
                </a:tc>
                <a:extLst>
                  <a:ext uri="{0D108BD9-81ED-4DB2-BD59-A6C34878D82A}">
                    <a16:rowId xmlns:a16="http://schemas.microsoft.com/office/drawing/2014/main" val="3867999854"/>
                  </a:ext>
                </a:extLst>
              </a:tr>
              <a:tr h="370840">
                <a:tc>
                  <a:txBody>
                    <a:bodyPr/>
                    <a:lstStyle/>
                    <a:p>
                      <a:r>
                        <a:rPr lang="en-US" altLang="zh-CN" dirty="0"/>
                        <a:t>1978-2000</a:t>
                      </a:r>
                      <a:endParaRPr lang="zh-CN" altLang="en-US" dirty="0"/>
                    </a:p>
                  </a:txBody>
                  <a:tcPr/>
                </a:tc>
                <a:tc>
                  <a:txBody>
                    <a:bodyPr/>
                    <a:lstStyle/>
                    <a:p>
                      <a:pPr algn="ctr"/>
                      <a:r>
                        <a:rPr lang="en-US" altLang="zh-CN" dirty="0"/>
                        <a:t>4.2%</a:t>
                      </a:r>
                      <a:endParaRPr lang="zh-CN" altLang="en-US" dirty="0"/>
                    </a:p>
                  </a:txBody>
                  <a:tcPr/>
                </a:tc>
                <a:extLst>
                  <a:ext uri="{0D108BD9-81ED-4DB2-BD59-A6C34878D82A}">
                    <a16:rowId xmlns:a16="http://schemas.microsoft.com/office/drawing/2014/main" val="1692848847"/>
                  </a:ext>
                </a:extLst>
              </a:tr>
              <a:tr h="370840">
                <a:tc>
                  <a:txBody>
                    <a:bodyPr/>
                    <a:lstStyle/>
                    <a:p>
                      <a:r>
                        <a:rPr lang="en-US" altLang="zh-CN" dirty="0"/>
                        <a:t>2001-2012</a:t>
                      </a:r>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kern="1200" dirty="0">
                          <a:solidFill>
                            <a:schemeClr val="dk1"/>
                          </a:solidFill>
                          <a:effectLst/>
                          <a:latin typeface="+mn-lt"/>
                          <a:ea typeface="+mn-ea"/>
                          <a:cs typeface="+mn-cs"/>
                        </a:rPr>
                        <a:t>8.5%</a:t>
                      </a:r>
                      <a:endParaRPr lang="zh-CN" altLang="en-US" dirty="0"/>
                    </a:p>
                  </a:txBody>
                  <a:tcPr/>
                </a:tc>
                <a:extLst>
                  <a:ext uri="{0D108BD9-81ED-4DB2-BD59-A6C34878D82A}">
                    <a16:rowId xmlns:a16="http://schemas.microsoft.com/office/drawing/2014/main" val="3060732684"/>
                  </a:ext>
                </a:extLst>
              </a:tr>
              <a:tr h="370840">
                <a:tc>
                  <a:txBody>
                    <a:bodyPr/>
                    <a:lstStyle/>
                    <a:p>
                      <a:r>
                        <a:rPr lang="en-US" altLang="zh-CN" dirty="0"/>
                        <a:t>2013-2018</a:t>
                      </a:r>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kern="1200" dirty="0">
                          <a:solidFill>
                            <a:schemeClr val="dk1"/>
                          </a:solidFill>
                          <a:effectLst/>
                          <a:latin typeface="+mn-lt"/>
                          <a:ea typeface="+mn-ea"/>
                          <a:cs typeface="+mn-cs"/>
                        </a:rPr>
                        <a:t>0.81%</a:t>
                      </a:r>
                      <a:endParaRPr lang="zh-CN" altLang="en-US" dirty="0"/>
                    </a:p>
                  </a:txBody>
                  <a:tcPr/>
                </a:tc>
                <a:extLst>
                  <a:ext uri="{0D108BD9-81ED-4DB2-BD59-A6C34878D82A}">
                    <a16:rowId xmlns:a16="http://schemas.microsoft.com/office/drawing/2014/main" val="2642687509"/>
                  </a:ext>
                </a:extLst>
              </a:tr>
            </a:tbl>
          </a:graphicData>
        </a:graphic>
      </p:graphicFrame>
    </p:spTree>
    <p:extLst>
      <p:ext uri="{BB962C8B-B14F-4D97-AF65-F5344CB8AC3E}">
        <p14:creationId xmlns:p14="http://schemas.microsoft.com/office/powerpoint/2010/main" val="2840423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6F55C4-4EBD-67D9-E23D-901F39634360}"/>
              </a:ext>
            </a:extLst>
          </p:cNvPr>
          <p:cNvSpPr>
            <a:spLocks noGrp="1"/>
          </p:cNvSpPr>
          <p:nvPr>
            <p:ph type="title"/>
          </p:nvPr>
        </p:nvSpPr>
        <p:spPr/>
        <p:txBody>
          <a:bodyPr/>
          <a:lstStyle/>
          <a:p>
            <a:r>
              <a:rPr lang="zh-CN" altLang="en-US" sz="3200" b="1" kern="0" dirty="0">
                <a:latin typeface="黑体" pitchFamily="49" charset="-122"/>
                <a:ea typeface="黑体" pitchFamily="49" charset="-122"/>
              </a:rPr>
              <a:t>中国能源活动碳排放变化影响因素分析</a:t>
            </a:r>
            <a:endParaRPr lang="zh-CN" altLang="en-US" dirty="0"/>
          </a:p>
        </p:txBody>
      </p:sp>
      <p:sp>
        <p:nvSpPr>
          <p:cNvPr id="8" name="文本框 7">
            <a:extLst>
              <a:ext uri="{FF2B5EF4-FFF2-40B4-BE49-F238E27FC236}">
                <a16:creationId xmlns:a16="http://schemas.microsoft.com/office/drawing/2014/main" id="{B3509E91-9C40-6AF9-66B1-691AFE26521F}"/>
              </a:ext>
            </a:extLst>
          </p:cNvPr>
          <p:cNvSpPr txBox="1"/>
          <p:nvPr/>
        </p:nvSpPr>
        <p:spPr>
          <a:xfrm>
            <a:off x="395536" y="1167137"/>
            <a:ext cx="8640960" cy="461665"/>
          </a:xfrm>
          <a:prstGeom prst="rect">
            <a:avLst/>
          </a:prstGeom>
          <a:noFill/>
        </p:spPr>
        <p:txBody>
          <a:bodyPr wrap="square" rtlCol="0">
            <a:spAutoFit/>
          </a:bodyPr>
          <a:lstStyle/>
          <a:p>
            <a:r>
              <a:rPr lang="zh-CN" altLang="en-US" sz="2400" dirty="0">
                <a:solidFill>
                  <a:srgbClr val="FF0000"/>
                </a:solidFill>
                <a:latin typeface="宋体" panose="02010600030101010101" pitchFamily="2" charset="-122"/>
                <a:ea typeface="宋体" panose="02010600030101010101" pitchFamily="2" charset="-122"/>
              </a:rPr>
              <a:t>关键影响因子</a:t>
            </a:r>
            <a:r>
              <a:rPr lang="en-US" altLang="zh-CN" sz="2400" dirty="0">
                <a:solidFill>
                  <a:srgbClr val="00B0F0"/>
                </a:solidFill>
                <a:latin typeface="宋体" panose="02010600030101010101" pitchFamily="2" charset="-122"/>
                <a:ea typeface="宋体" panose="02010600030101010101" pitchFamily="2" charset="-122"/>
              </a:rPr>
              <a:t>-</a:t>
            </a:r>
            <a:r>
              <a:rPr lang="zh-CN" altLang="en-US" sz="2400" dirty="0">
                <a:solidFill>
                  <a:srgbClr val="00B0F0"/>
                </a:solidFill>
                <a:latin typeface="宋体" panose="02010600030101010101" pitchFamily="2" charset="-122"/>
                <a:ea typeface="宋体" panose="02010600030101010101" pitchFamily="2" charset="-122"/>
              </a:rPr>
              <a:t>国内生产总值</a:t>
            </a:r>
          </a:p>
        </p:txBody>
      </p:sp>
      <p:sp>
        <p:nvSpPr>
          <p:cNvPr id="9" name="矩形 8">
            <a:extLst>
              <a:ext uri="{FF2B5EF4-FFF2-40B4-BE49-F238E27FC236}">
                <a16:creationId xmlns:a16="http://schemas.microsoft.com/office/drawing/2014/main" id="{6FEC6BE8-DDBA-E89B-BE65-1CCA305C3633}"/>
              </a:ext>
            </a:extLst>
          </p:cNvPr>
          <p:cNvSpPr/>
          <p:nvPr/>
        </p:nvSpPr>
        <p:spPr>
          <a:xfrm>
            <a:off x="6278547" y="2909858"/>
            <a:ext cx="5515898" cy="1706878"/>
          </a:xfrm>
          <a:prstGeom prst="rect">
            <a:avLst/>
          </a:prstGeom>
        </p:spPr>
        <p:txBody>
          <a:bodyPr wrap="square">
            <a:spAutoFit/>
          </a:bodyPr>
          <a:lstStyle/>
          <a:p>
            <a:pPr marL="571500" indent="-342900" algn="just">
              <a:lnSpc>
                <a:spcPct val="150000"/>
              </a:lnSpc>
              <a:spcBef>
                <a:spcPts val="1000"/>
              </a:spcBef>
              <a:buClr>
                <a:srgbClr val="0070C0"/>
              </a:buClr>
              <a:buFont typeface="Wingdings" panose="05000000000000000000" pitchFamily="2" charset="2"/>
              <a:buChar char="n"/>
              <a:defRPr/>
            </a:pPr>
            <a:r>
              <a:rPr lang="zh-CN" altLang="en-US" dirty="0">
                <a:latin typeface="Times New Roman" panose="02020603050405020304" pitchFamily="18" charset="0"/>
                <a:cs typeface="Times New Roman" panose="02020603050405020304" pitchFamily="18" charset="0"/>
              </a:rPr>
              <a:t>我国国内生产总值保持增长势头已经长达</a:t>
            </a:r>
            <a:r>
              <a:rPr lang="en-US" altLang="zh-CN" dirty="0">
                <a:latin typeface="Times New Roman" panose="02020603050405020304" pitchFamily="18" charset="0"/>
                <a:cs typeface="Times New Roman" panose="02020603050405020304" pitchFamily="18" charset="0"/>
              </a:rPr>
              <a:t>40</a:t>
            </a:r>
            <a:r>
              <a:rPr lang="zh-CN" altLang="en-US" dirty="0">
                <a:latin typeface="Times New Roman" panose="02020603050405020304" pitchFamily="18" charset="0"/>
                <a:cs typeface="Times New Roman" panose="02020603050405020304" pitchFamily="18" charset="0"/>
              </a:rPr>
              <a:t>年，</a:t>
            </a:r>
            <a:r>
              <a:rPr lang="en-US" altLang="zh-CN" dirty="0"/>
              <a:t>1978</a:t>
            </a:r>
            <a:r>
              <a:rPr lang="zh-CN" altLang="zh-CN" dirty="0"/>
              <a:t>年和</a:t>
            </a:r>
            <a:r>
              <a:rPr lang="en-US" altLang="zh-CN" dirty="0"/>
              <a:t>2018</a:t>
            </a:r>
            <a:r>
              <a:rPr lang="zh-CN" altLang="zh-CN" dirty="0"/>
              <a:t>年中国国内生产总值分别为</a:t>
            </a:r>
            <a:r>
              <a:rPr lang="en-US" altLang="zh-CN" dirty="0"/>
              <a:t>2</a:t>
            </a:r>
            <a:r>
              <a:rPr lang="zh-CN" altLang="zh-CN" dirty="0"/>
              <a:t>万亿元和</a:t>
            </a:r>
            <a:r>
              <a:rPr lang="en-US" altLang="zh-CN" dirty="0"/>
              <a:t>73.4</a:t>
            </a:r>
            <a:r>
              <a:rPr lang="zh-CN" altLang="zh-CN" dirty="0"/>
              <a:t>万亿元，</a:t>
            </a:r>
            <a:r>
              <a:rPr lang="en-US" altLang="zh-CN" dirty="0"/>
              <a:t>40</a:t>
            </a:r>
            <a:r>
              <a:rPr lang="zh-CN" altLang="zh-CN" dirty="0"/>
              <a:t>年中增长了</a:t>
            </a:r>
            <a:r>
              <a:rPr lang="en-US" altLang="zh-CN" dirty="0"/>
              <a:t>36</a:t>
            </a:r>
            <a:r>
              <a:rPr lang="zh-CN" altLang="zh-CN" dirty="0"/>
              <a:t>倍，年均增长</a:t>
            </a:r>
            <a:r>
              <a:rPr lang="en-US" altLang="zh-CN" dirty="0"/>
              <a:t>9.4%</a:t>
            </a:r>
            <a:r>
              <a:rPr lang="zh-CN" altLang="zh-CN" dirty="0">
                <a:latin typeface="Times New Roman" panose="02020603050405020304" pitchFamily="18" charset="0"/>
                <a:cs typeface="Times New Roman" panose="02020603050405020304" pitchFamily="18" charset="0"/>
              </a:rPr>
              <a:t>。</a:t>
            </a:r>
            <a:endParaRPr lang="zh-CN" altLang="en-US" dirty="0">
              <a:latin typeface="Times New Roman" panose="02020603050405020304" pitchFamily="18" charset="0"/>
              <a:cs typeface="Times New Roman" panose="02020603050405020304" pitchFamily="18" charset="0"/>
            </a:endParaRPr>
          </a:p>
        </p:txBody>
      </p:sp>
      <p:pic>
        <p:nvPicPr>
          <p:cNvPr id="10" name="图片 9">
            <a:extLst>
              <a:ext uri="{FF2B5EF4-FFF2-40B4-BE49-F238E27FC236}">
                <a16:creationId xmlns:a16="http://schemas.microsoft.com/office/drawing/2014/main" id="{97DD0915-8051-AB9A-2120-39044A952E6E}"/>
              </a:ext>
            </a:extLst>
          </p:cNvPr>
          <p:cNvPicPr>
            <a:picLocks noChangeAspect="1"/>
          </p:cNvPicPr>
          <p:nvPr/>
        </p:nvPicPr>
        <p:blipFill>
          <a:blip r:embed="rId2"/>
          <a:stretch>
            <a:fillRect/>
          </a:stretch>
        </p:blipFill>
        <p:spPr>
          <a:xfrm>
            <a:off x="450847" y="1969596"/>
            <a:ext cx="5829719" cy="3851102"/>
          </a:xfrm>
          <a:prstGeom prst="rect">
            <a:avLst/>
          </a:prstGeom>
        </p:spPr>
      </p:pic>
    </p:spTree>
    <p:extLst>
      <p:ext uri="{BB962C8B-B14F-4D97-AF65-F5344CB8AC3E}">
        <p14:creationId xmlns:p14="http://schemas.microsoft.com/office/powerpoint/2010/main" val="2592854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6F55C4-4EBD-67D9-E23D-901F39634360}"/>
              </a:ext>
            </a:extLst>
          </p:cNvPr>
          <p:cNvSpPr>
            <a:spLocks noGrp="1"/>
          </p:cNvSpPr>
          <p:nvPr>
            <p:ph type="title"/>
          </p:nvPr>
        </p:nvSpPr>
        <p:spPr/>
        <p:txBody>
          <a:bodyPr/>
          <a:lstStyle/>
          <a:p>
            <a:r>
              <a:rPr lang="zh-CN" altLang="en-US" sz="3200" b="1" kern="0" dirty="0">
                <a:latin typeface="黑体" pitchFamily="49" charset="-122"/>
                <a:ea typeface="黑体" pitchFamily="49" charset="-122"/>
              </a:rPr>
              <a:t>中国能源活动碳排放变化影响因素分析</a:t>
            </a:r>
            <a:endParaRPr lang="zh-CN" altLang="en-US" dirty="0"/>
          </a:p>
        </p:txBody>
      </p:sp>
      <p:sp>
        <p:nvSpPr>
          <p:cNvPr id="8" name="文本框 7">
            <a:extLst>
              <a:ext uri="{FF2B5EF4-FFF2-40B4-BE49-F238E27FC236}">
                <a16:creationId xmlns:a16="http://schemas.microsoft.com/office/drawing/2014/main" id="{B3509E91-9C40-6AF9-66B1-691AFE26521F}"/>
              </a:ext>
            </a:extLst>
          </p:cNvPr>
          <p:cNvSpPr txBox="1"/>
          <p:nvPr/>
        </p:nvSpPr>
        <p:spPr>
          <a:xfrm>
            <a:off x="395536" y="1167137"/>
            <a:ext cx="8640960" cy="461665"/>
          </a:xfrm>
          <a:prstGeom prst="rect">
            <a:avLst/>
          </a:prstGeom>
          <a:noFill/>
        </p:spPr>
        <p:txBody>
          <a:bodyPr wrap="square" rtlCol="0">
            <a:spAutoFit/>
          </a:bodyPr>
          <a:lstStyle/>
          <a:p>
            <a:r>
              <a:rPr lang="zh-CN" altLang="en-US" sz="2400" dirty="0">
                <a:solidFill>
                  <a:srgbClr val="FF0000"/>
                </a:solidFill>
                <a:latin typeface="宋体" panose="02010600030101010101" pitchFamily="2" charset="-122"/>
                <a:ea typeface="宋体" panose="02010600030101010101" pitchFamily="2" charset="-122"/>
              </a:rPr>
              <a:t>关键影响因子</a:t>
            </a:r>
            <a:r>
              <a:rPr lang="en-US" altLang="zh-CN" sz="2400" dirty="0">
                <a:solidFill>
                  <a:srgbClr val="00B0F0"/>
                </a:solidFill>
                <a:latin typeface="宋体" panose="02010600030101010101" pitchFamily="2" charset="-122"/>
                <a:ea typeface="宋体" panose="02010600030101010101" pitchFamily="2" charset="-122"/>
              </a:rPr>
              <a:t>-</a:t>
            </a:r>
            <a:r>
              <a:rPr lang="zh-CN" altLang="en-US" sz="2400" dirty="0">
                <a:solidFill>
                  <a:srgbClr val="00B0F0"/>
                </a:solidFill>
                <a:latin typeface="宋体" panose="02010600030101010101" pitchFamily="2" charset="-122"/>
                <a:ea typeface="宋体" panose="02010600030101010101" pitchFamily="2" charset="-122"/>
              </a:rPr>
              <a:t>人口数量</a:t>
            </a:r>
          </a:p>
        </p:txBody>
      </p:sp>
      <p:pic>
        <p:nvPicPr>
          <p:cNvPr id="6" name="图片 5">
            <a:extLst>
              <a:ext uri="{FF2B5EF4-FFF2-40B4-BE49-F238E27FC236}">
                <a16:creationId xmlns:a16="http://schemas.microsoft.com/office/drawing/2014/main" id="{E0AB418F-C7BF-1394-0A83-C0F061345567}"/>
              </a:ext>
            </a:extLst>
          </p:cNvPr>
          <p:cNvPicPr>
            <a:picLocks noChangeAspect="1"/>
          </p:cNvPicPr>
          <p:nvPr/>
        </p:nvPicPr>
        <p:blipFill>
          <a:blip r:embed="rId2"/>
          <a:stretch>
            <a:fillRect/>
          </a:stretch>
        </p:blipFill>
        <p:spPr>
          <a:xfrm>
            <a:off x="267086" y="1733621"/>
            <a:ext cx="5927236" cy="3917872"/>
          </a:xfrm>
          <a:prstGeom prst="rect">
            <a:avLst/>
          </a:prstGeom>
        </p:spPr>
      </p:pic>
      <p:graphicFrame>
        <p:nvGraphicFramePr>
          <p:cNvPr id="7" name="表格 6">
            <a:extLst>
              <a:ext uri="{FF2B5EF4-FFF2-40B4-BE49-F238E27FC236}">
                <a16:creationId xmlns:a16="http://schemas.microsoft.com/office/drawing/2014/main" id="{437019A8-71B7-0C7B-53A9-C8C423CFEABE}"/>
              </a:ext>
            </a:extLst>
          </p:cNvPr>
          <p:cNvGraphicFramePr>
            <a:graphicFrameLocks noGrp="1"/>
          </p:cNvGraphicFramePr>
          <p:nvPr>
            <p:extLst>
              <p:ext uri="{D42A27DB-BD31-4B8C-83A1-F6EECF244321}">
                <p14:modId xmlns:p14="http://schemas.microsoft.com/office/powerpoint/2010/main" val="587869633"/>
              </p:ext>
            </p:extLst>
          </p:nvPr>
        </p:nvGraphicFramePr>
        <p:xfrm>
          <a:off x="6660764" y="1618740"/>
          <a:ext cx="5264150" cy="4762490"/>
        </p:xfrm>
        <a:graphic>
          <a:graphicData uri="http://schemas.openxmlformats.org/drawingml/2006/table">
            <a:tbl>
              <a:tblPr firstRow="1" firstCol="1" bandRow="1"/>
              <a:tblGrid>
                <a:gridCol w="1170305">
                  <a:extLst>
                    <a:ext uri="{9D8B030D-6E8A-4147-A177-3AD203B41FA5}">
                      <a16:colId xmlns:a16="http://schemas.microsoft.com/office/drawing/2014/main" val="734151247"/>
                    </a:ext>
                  </a:extLst>
                </a:gridCol>
                <a:gridCol w="4093845">
                  <a:extLst>
                    <a:ext uri="{9D8B030D-6E8A-4147-A177-3AD203B41FA5}">
                      <a16:colId xmlns:a16="http://schemas.microsoft.com/office/drawing/2014/main" val="2243587466"/>
                    </a:ext>
                  </a:extLst>
                </a:gridCol>
              </a:tblGrid>
              <a:tr h="319965">
                <a:tc>
                  <a:txBody>
                    <a:bodyPr/>
                    <a:lstStyle/>
                    <a:p>
                      <a:pPr algn="ctr">
                        <a:spcAft>
                          <a:spcPts val="0"/>
                        </a:spcAft>
                      </a:pPr>
                      <a:r>
                        <a:rPr lang="zh-CN" sz="1600" kern="0">
                          <a:effectLst/>
                          <a:latin typeface="Times New Roman" panose="02020603050405020304" pitchFamily="18" charset="0"/>
                          <a:ea typeface="+mn-ea"/>
                          <a:cs typeface="Times New Roman" panose="02020603050405020304" pitchFamily="18" charset="0"/>
                        </a:rPr>
                        <a:t>时间区间</a:t>
                      </a:r>
                      <a:endParaRPr lang="zh-CN" sz="1600" kern="100">
                        <a:effectLst/>
                        <a:latin typeface="Times New Roman" panose="02020603050405020304" pitchFamily="18" charset="0"/>
                        <a:ea typeface="+mn-ea"/>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dirty="0">
                          <a:effectLst/>
                          <a:latin typeface="Times New Roman" panose="02020603050405020304" pitchFamily="18" charset="0"/>
                          <a:ea typeface="+mn-ea"/>
                          <a:cs typeface="Times New Roman" panose="02020603050405020304" pitchFamily="18" charset="0"/>
                        </a:rPr>
                        <a:t>政策内容</a:t>
                      </a:r>
                      <a:endParaRPr lang="zh-CN" sz="1600" kern="100" dirty="0">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8411109"/>
                  </a:ext>
                </a:extLst>
              </a:tr>
              <a:tr h="568203">
                <a:tc>
                  <a:txBody>
                    <a:bodyPr/>
                    <a:lstStyle/>
                    <a:p>
                      <a:pPr algn="ctr">
                        <a:spcAft>
                          <a:spcPts val="0"/>
                        </a:spcAft>
                      </a:pPr>
                      <a:r>
                        <a:rPr lang="en-US" sz="1600" kern="0">
                          <a:effectLst/>
                          <a:latin typeface="Times New Roman" panose="02020603050405020304" pitchFamily="18" charset="0"/>
                          <a:ea typeface="+mn-ea"/>
                          <a:cs typeface="Times New Roman" panose="02020603050405020304" pitchFamily="18" charset="0"/>
                        </a:rPr>
                        <a:t>1949-1961</a:t>
                      </a:r>
                      <a:endParaRPr lang="zh-CN" sz="1600" kern="100">
                        <a:effectLst/>
                        <a:latin typeface="Times New Roman" panose="02020603050405020304" pitchFamily="18" charset="0"/>
                        <a:ea typeface="+mn-ea"/>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rabicPeriod"/>
                      </a:pPr>
                      <a:r>
                        <a:rPr lang="zh-CN" sz="1600" kern="0" dirty="0">
                          <a:effectLst/>
                          <a:latin typeface="Times New Roman" panose="02020603050405020304" pitchFamily="18" charset="0"/>
                          <a:ea typeface="+mn-ea"/>
                          <a:cs typeface="Times New Roman" panose="02020603050405020304" pitchFamily="18" charset="0"/>
                        </a:rPr>
                        <a:t>马寅初提出《新人口论》，提出节制生育概念</a:t>
                      </a:r>
                      <a:endParaRPr lang="zh-CN" sz="1600" kern="100" dirty="0">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4896894"/>
                  </a:ext>
                </a:extLst>
              </a:tr>
              <a:tr h="568203">
                <a:tc>
                  <a:txBody>
                    <a:bodyPr/>
                    <a:lstStyle/>
                    <a:p>
                      <a:pPr algn="ctr">
                        <a:spcAft>
                          <a:spcPts val="0"/>
                        </a:spcAft>
                      </a:pPr>
                      <a:r>
                        <a:rPr lang="en-US" sz="1600" kern="0">
                          <a:effectLst/>
                          <a:latin typeface="Times New Roman" panose="02020603050405020304" pitchFamily="18" charset="0"/>
                          <a:ea typeface="+mn-ea"/>
                          <a:cs typeface="Times New Roman" panose="02020603050405020304" pitchFamily="18" charset="0"/>
                        </a:rPr>
                        <a:t>1962-1969</a:t>
                      </a:r>
                      <a:endParaRPr lang="zh-CN" sz="1600" kern="100">
                        <a:effectLst/>
                        <a:latin typeface="Times New Roman" panose="02020603050405020304" pitchFamily="18" charset="0"/>
                        <a:ea typeface="+mn-ea"/>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rabicPeriod"/>
                      </a:pPr>
                      <a:r>
                        <a:rPr lang="zh-CN" sz="1600" kern="0" dirty="0">
                          <a:effectLst/>
                          <a:latin typeface="Times New Roman" panose="02020603050405020304" pitchFamily="18" charset="0"/>
                          <a:ea typeface="+mn-ea"/>
                          <a:cs typeface="Times New Roman" panose="02020603050405020304" pitchFamily="18" charset="0"/>
                        </a:rPr>
                        <a:t>在国内部分地区实行计划生育试点，提倡晚婚晚育</a:t>
                      </a:r>
                      <a:endParaRPr lang="zh-CN" sz="1600" kern="100" dirty="0">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2570662"/>
                  </a:ext>
                </a:extLst>
              </a:tr>
              <a:tr h="852304">
                <a:tc>
                  <a:txBody>
                    <a:bodyPr/>
                    <a:lstStyle/>
                    <a:p>
                      <a:pPr algn="ctr">
                        <a:spcAft>
                          <a:spcPts val="0"/>
                        </a:spcAft>
                      </a:pPr>
                      <a:r>
                        <a:rPr lang="en-US" sz="1600" kern="0">
                          <a:effectLst/>
                          <a:latin typeface="Times New Roman" panose="02020603050405020304" pitchFamily="18" charset="0"/>
                          <a:ea typeface="+mn-ea"/>
                          <a:cs typeface="Times New Roman" panose="02020603050405020304" pitchFamily="18" charset="0"/>
                        </a:rPr>
                        <a:t>1970-1980</a:t>
                      </a:r>
                      <a:endParaRPr lang="zh-CN" sz="1600" kern="100">
                        <a:effectLst/>
                        <a:latin typeface="Times New Roman" panose="02020603050405020304" pitchFamily="18" charset="0"/>
                        <a:ea typeface="+mn-ea"/>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rabicPeriod"/>
                      </a:pPr>
                      <a:r>
                        <a:rPr lang="en-US" sz="1600" kern="0" dirty="0">
                          <a:effectLst/>
                          <a:latin typeface="Times New Roman" panose="02020603050405020304" pitchFamily="18" charset="0"/>
                          <a:ea typeface="+mn-ea"/>
                          <a:cs typeface="Times New Roman" panose="02020603050405020304" pitchFamily="18" charset="0"/>
                        </a:rPr>
                        <a:t>1971</a:t>
                      </a:r>
                      <a:r>
                        <a:rPr lang="zh-CN" sz="1600" kern="0" dirty="0">
                          <a:effectLst/>
                          <a:latin typeface="Times New Roman" panose="02020603050405020304" pitchFamily="18" charset="0"/>
                          <a:ea typeface="+mn-ea"/>
                          <a:cs typeface="Times New Roman" panose="02020603050405020304" pitchFamily="18" charset="0"/>
                        </a:rPr>
                        <a:t>年国务院批转《关于做好计划生育工作的报告》，全国范围内推行计划生育政策，提倡少生优生</a:t>
                      </a:r>
                      <a:endParaRPr lang="zh-CN" sz="1600" kern="100" dirty="0">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1665000"/>
                  </a:ext>
                </a:extLst>
              </a:tr>
              <a:tr h="1033308">
                <a:tc>
                  <a:txBody>
                    <a:bodyPr/>
                    <a:lstStyle/>
                    <a:p>
                      <a:pPr algn="ctr">
                        <a:spcAft>
                          <a:spcPts val="0"/>
                        </a:spcAft>
                      </a:pPr>
                      <a:r>
                        <a:rPr lang="en-US" sz="1600" kern="0">
                          <a:effectLst/>
                          <a:latin typeface="Times New Roman" panose="02020603050405020304" pitchFamily="18" charset="0"/>
                          <a:ea typeface="+mn-ea"/>
                          <a:cs typeface="Times New Roman" panose="02020603050405020304" pitchFamily="18" charset="0"/>
                        </a:rPr>
                        <a:t>1980-1984</a:t>
                      </a:r>
                      <a:endParaRPr lang="zh-CN" sz="1600" kern="100">
                        <a:effectLst/>
                        <a:latin typeface="Times New Roman" panose="02020603050405020304" pitchFamily="18" charset="0"/>
                        <a:ea typeface="+mn-ea"/>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rabicPeriod"/>
                      </a:pPr>
                      <a:r>
                        <a:rPr lang="en-US" sz="1600" kern="0" dirty="0">
                          <a:effectLst/>
                          <a:latin typeface="Times New Roman" panose="02020603050405020304" pitchFamily="18" charset="0"/>
                          <a:ea typeface="+mn-ea"/>
                          <a:cs typeface="Times New Roman" panose="02020603050405020304" pitchFamily="18" charset="0"/>
                        </a:rPr>
                        <a:t>1980</a:t>
                      </a:r>
                      <a:r>
                        <a:rPr lang="zh-CN" sz="1600" kern="0" dirty="0">
                          <a:effectLst/>
                          <a:latin typeface="Times New Roman" panose="02020603050405020304" pitchFamily="18" charset="0"/>
                          <a:ea typeface="+mn-ea"/>
                          <a:cs typeface="Times New Roman" panose="02020603050405020304" pitchFamily="18" charset="0"/>
                        </a:rPr>
                        <a:t>年发布《关于控制我国人口增长问题致全体共产党员共青团员的公开信》</a:t>
                      </a:r>
                      <a:endParaRPr lang="zh-CN" sz="1600" kern="100" dirty="0">
                        <a:effectLst/>
                        <a:latin typeface="Times New Roman" panose="02020603050405020304" pitchFamily="18" charset="0"/>
                        <a:ea typeface="+mn-ea"/>
                        <a:cs typeface="Times New Roman" panose="02020603050405020304" pitchFamily="18" charset="0"/>
                      </a:endParaRPr>
                    </a:p>
                    <a:p>
                      <a:pPr marL="342900" lvl="0" indent="-342900" algn="just">
                        <a:spcAft>
                          <a:spcPts val="0"/>
                        </a:spcAft>
                        <a:buFont typeface="+mj-lt"/>
                        <a:buAutoNum type="arabicPeriod"/>
                      </a:pPr>
                      <a:r>
                        <a:rPr lang="zh-CN" sz="1600" kern="0" dirty="0">
                          <a:effectLst/>
                          <a:latin typeface="Times New Roman" panose="02020603050405020304" pitchFamily="18" charset="0"/>
                          <a:ea typeface="+mn-ea"/>
                          <a:cs typeface="Times New Roman" panose="02020603050405020304" pitchFamily="18" charset="0"/>
                        </a:rPr>
                        <a:t>计划生育被定为基本国策，全面一胎政策在全国范围内严格执行</a:t>
                      </a:r>
                      <a:endParaRPr lang="zh-CN" sz="1600" kern="100" dirty="0">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3621153"/>
                  </a:ext>
                </a:extLst>
              </a:tr>
              <a:tr h="1420507">
                <a:tc>
                  <a:txBody>
                    <a:bodyPr/>
                    <a:lstStyle/>
                    <a:p>
                      <a:pPr algn="ctr">
                        <a:spcAft>
                          <a:spcPts val="0"/>
                        </a:spcAft>
                      </a:pPr>
                      <a:r>
                        <a:rPr lang="en-US" sz="1600" kern="0">
                          <a:effectLst/>
                          <a:latin typeface="Times New Roman" panose="02020603050405020304" pitchFamily="18" charset="0"/>
                          <a:ea typeface="+mn-ea"/>
                          <a:cs typeface="Times New Roman" panose="02020603050405020304" pitchFamily="18" charset="0"/>
                        </a:rPr>
                        <a:t>1984-2018</a:t>
                      </a:r>
                      <a:endParaRPr lang="zh-CN" sz="1600" kern="100">
                        <a:effectLst/>
                        <a:latin typeface="Times New Roman" panose="02020603050405020304" pitchFamily="18" charset="0"/>
                        <a:ea typeface="+mn-ea"/>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rabicPeriod"/>
                      </a:pPr>
                      <a:r>
                        <a:rPr lang="zh-CN" sz="1600" kern="0" dirty="0">
                          <a:effectLst/>
                          <a:latin typeface="Times New Roman" panose="02020603050405020304" pitchFamily="18" charset="0"/>
                          <a:ea typeface="+mn-ea"/>
                          <a:cs typeface="Times New Roman" panose="02020603050405020304" pitchFamily="18" charset="0"/>
                        </a:rPr>
                        <a:t>允许农村地区在符合条件的情况下可以生二胎</a:t>
                      </a:r>
                      <a:endParaRPr lang="zh-CN" sz="1600" kern="100" dirty="0">
                        <a:effectLst/>
                        <a:latin typeface="Times New Roman" panose="02020603050405020304" pitchFamily="18" charset="0"/>
                        <a:ea typeface="+mn-ea"/>
                        <a:cs typeface="Times New Roman" panose="02020603050405020304" pitchFamily="18" charset="0"/>
                      </a:endParaRPr>
                    </a:p>
                    <a:p>
                      <a:pPr marL="342900" lvl="0" indent="-342900" algn="just">
                        <a:spcAft>
                          <a:spcPts val="0"/>
                        </a:spcAft>
                        <a:buFont typeface="+mj-lt"/>
                        <a:buAutoNum type="arabicPeriod"/>
                      </a:pPr>
                      <a:r>
                        <a:rPr lang="en-US" sz="1600" kern="0" dirty="0">
                          <a:effectLst/>
                          <a:latin typeface="Times New Roman" panose="02020603050405020304" pitchFamily="18" charset="0"/>
                          <a:ea typeface="+mn-ea"/>
                          <a:cs typeface="Times New Roman" panose="02020603050405020304" pitchFamily="18" charset="0"/>
                        </a:rPr>
                        <a:t>2001</a:t>
                      </a:r>
                      <a:r>
                        <a:rPr lang="zh-CN" sz="1600" kern="0" dirty="0">
                          <a:effectLst/>
                          <a:latin typeface="Times New Roman" panose="02020603050405020304" pitchFamily="18" charset="0"/>
                          <a:ea typeface="+mn-ea"/>
                          <a:cs typeface="Times New Roman" panose="02020603050405020304" pitchFamily="18" charset="0"/>
                        </a:rPr>
                        <a:t>年出台计划生育法</a:t>
                      </a:r>
                      <a:endParaRPr lang="zh-CN" sz="1600" kern="100" dirty="0">
                        <a:effectLst/>
                        <a:latin typeface="Times New Roman" panose="02020603050405020304" pitchFamily="18" charset="0"/>
                        <a:ea typeface="+mn-ea"/>
                        <a:cs typeface="Times New Roman" panose="02020603050405020304" pitchFamily="18" charset="0"/>
                      </a:endParaRPr>
                    </a:p>
                    <a:p>
                      <a:pPr marL="342900" lvl="0" indent="-342900" algn="just">
                        <a:spcAft>
                          <a:spcPts val="0"/>
                        </a:spcAft>
                        <a:buFont typeface="+mj-lt"/>
                        <a:buAutoNum type="arabicPeriod"/>
                      </a:pPr>
                      <a:r>
                        <a:rPr lang="en-US" sz="1600" kern="0" dirty="0">
                          <a:effectLst/>
                          <a:latin typeface="Times New Roman" panose="02020603050405020304" pitchFamily="18" charset="0"/>
                          <a:ea typeface="+mn-ea"/>
                          <a:cs typeface="Times New Roman" panose="02020603050405020304" pitchFamily="18" charset="0"/>
                        </a:rPr>
                        <a:t>2013</a:t>
                      </a:r>
                      <a:r>
                        <a:rPr lang="zh-CN" sz="1600" kern="0" dirty="0">
                          <a:effectLst/>
                          <a:latin typeface="Times New Roman" panose="02020603050405020304" pitchFamily="18" charset="0"/>
                          <a:ea typeface="+mn-ea"/>
                          <a:cs typeface="Times New Roman" panose="02020603050405020304" pitchFamily="18" charset="0"/>
                        </a:rPr>
                        <a:t>年出台“单独二孩”政策</a:t>
                      </a:r>
                      <a:endParaRPr lang="zh-CN" sz="1600" kern="100" dirty="0">
                        <a:effectLst/>
                        <a:latin typeface="Times New Roman" panose="02020603050405020304" pitchFamily="18" charset="0"/>
                        <a:ea typeface="+mn-ea"/>
                        <a:cs typeface="Times New Roman" panose="02020603050405020304" pitchFamily="18" charset="0"/>
                      </a:endParaRPr>
                    </a:p>
                    <a:p>
                      <a:pPr marL="342900" lvl="0" indent="-342900" algn="just">
                        <a:spcAft>
                          <a:spcPts val="0"/>
                        </a:spcAft>
                        <a:buFont typeface="+mj-lt"/>
                        <a:buAutoNum type="arabicPeriod"/>
                      </a:pPr>
                      <a:r>
                        <a:rPr lang="en-US" sz="1600" kern="0" dirty="0">
                          <a:effectLst/>
                          <a:latin typeface="Times New Roman" panose="02020603050405020304" pitchFamily="18" charset="0"/>
                          <a:ea typeface="+mn-ea"/>
                          <a:cs typeface="Times New Roman" panose="02020603050405020304" pitchFamily="18" charset="0"/>
                        </a:rPr>
                        <a:t>2015</a:t>
                      </a:r>
                      <a:r>
                        <a:rPr lang="zh-CN" sz="1600" kern="0" dirty="0">
                          <a:effectLst/>
                          <a:latin typeface="Times New Roman" panose="02020603050405020304" pitchFamily="18" charset="0"/>
                          <a:ea typeface="+mn-ea"/>
                          <a:cs typeface="Times New Roman" panose="02020603050405020304" pitchFamily="18" charset="0"/>
                        </a:rPr>
                        <a:t>年出台“全面二孩”政策</a:t>
                      </a:r>
                      <a:endParaRPr lang="zh-CN" sz="1600" kern="100" dirty="0">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8622048"/>
                  </a:ext>
                </a:extLst>
              </a:tr>
            </a:tbl>
          </a:graphicData>
        </a:graphic>
      </p:graphicFrame>
      <p:sp>
        <p:nvSpPr>
          <p:cNvPr id="11" name="文本框 10">
            <a:extLst>
              <a:ext uri="{FF2B5EF4-FFF2-40B4-BE49-F238E27FC236}">
                <a16:creationId xmlns:a16="http://schemas.microsoft.com/office/drawing/2014/main" id="{E4F38A23-6B71-EA77-7981-08EF0E4A6127}"/>
              </a:ext>
            </a:extLst>
          </p:cNvPr>
          <p:cNvSpPr txBox="1"/>
          <p:nvPr/>
        </p:nvSpPr>
        <p:spPr>
          <a:xfrm>
            <a:off x="6660764" y="1212319"/>
            <a:ext cx="5503650" cy="400110"/>
          </a:xfrm>
          <a:prstGeom prst="rect">
            <a:avLst/>
          </a:prstGeom>
          <a:noFill/>
        </p:spPr>
        <p:txBody>
          <a:bodyPr wrap="square" rtlCol="0">
            <a:spAutoFit/>
          </a:bodyPr>
          <a:lstStyle/>
          <a:p>
            <a:pPr algn="ctr"/>
            <a:r>
              <a:rPr lang="zh-CN" altLang="en-US" sz="2000" dirty="0">
                <a:latin typeface="Times New Roman" panose="02020603050405020304" pitchFamily="18" charset="0"/>
                <a:cs typeface="Times New Roman" panose="02020603050405020304" pitchFamily="18" charset="0"/>
              </a:rPr>
              <a:t>中国人口政策变化</a:t>
            </a:r>
          </a:p>
        </p:txBody>
      </p:sp>
      <p:sp>
        <p:nvSpPr>
          <p:cNvPr id="12" name="矩形 11">
            <a:extLst>
              <a:ext uri="{FF2B5EF4-FFF2-40B4-BE49-F238E27FC236}">
                <a16:creationId xmlns:a16="http://schemas.microsoft.com/office/drawing/2014/main" id="{E0EAB7EB-7E6E-D5BF-52B4-0B938CC9AD77}"/>
              </a:ext>
            </a:extLst>
          </p:cNvPr>
          <p:cNvSpPr/>
          <p:nvPr/>
        </p:nvSpPr>
        <p:spPr>
          <a:xfrm>
            <a:off x="540340" y="5690863"/>
            <a:ext cx="5975621" cy="1051570"/>
          </a:xfrm>
          <a:prstGeom prst="rect">
            <a:avLst/>
          </a:prstGeom>
        </p:spPr>
        <p:txBody>
          <a:bodyPr wrap="square">
            <a:spAutoFit/>
          </a:bodyPr>
          <a:lstStyle/>
          <a:p>
            <a:pPr marL="571500" indent="-342900" algn="just">
              <a:spcBef>
                <a:spcPts val="1000"/>
              </a:spcBef>
              <a:buClr>
                <a:srgbClr val="0070C0"/>
              </a:buClr>
              <a:buFont typeface="Wingdings" panose="05000000000000000000" pitchFamily="2" charset="2"/>
              <a:buChar char="n"/>
              <a:defRPr/>
            </a:pPr>
            <a:r>
              <a:rPr lang="en-US" altLang="zh-CN" dirty="0">
                <a:latin typeface="Times New Roman" panose="02020603050405020304" pitchFamily="18" charset="0"/>
                <a:cs typeface="Times New Roman" panose="02020603050405020304" pitchFamily="18" charset="0"/>
              </a:rPr>
              <a:t>40</a:t>
            </a:r>
            <a:r>
              <a:rPr lang="zh-CN" altLang="en-US" dirty="0">
                <a:latin typeface="Times New Roman" panose="02020603050405020304" pitchFamily="18" charset="0"/>
                <a:cs typeface="Times New Roman" panose="02020603050405020304" pitchFamily="18" charset="0"/>
              </a:rPr>
              <a:t>年增长</a:t>
            </a:r>
            <a:r>
              <a:rPr lang="en-US" altLang="zh-CN" dirty="0">
                <a:latin typeface="Times New Roman" panose="02020603050405020304" pitchFamily="18" charset="0"/>
                <a:cs typeface="Times New Roman" panose="02020603050405020304" pitchFamily="18" charset="0"/>
              </a:rPr>
              <a:t>4</a:t>
            </a:r>
            <a:r>
              <a:rPr lang="zh-CN" altLang="en-US" dirty="0">
                <a:latin typeface="Times New Roman" panose="02020603050405020304" pitchFamily="18" charset="0"/>
                <a:cs typeface="Times New Roman" panose="02020603050405020304" pitchFamily="18" charset="0"/>
              </a:rPr>
              <a:t>亿左右人口</a:t>
            </a:r>
            <a:endParaRPr lang="en-US" altLang="zh-CN" dirty="0">
              <a:latin typeface="Times New Roman" panose="02020603050405020304" pitchFamily="18" charset="0"/>
              <a:cs typeface="Times New Roman" panose="02020603050405020304" pitchFamily="18" charset="0"/>
            </a:endParaRPr>
          </a:p>
          <a:p>
            <a:pPr marL="571500" indent="-342900" algn="just">
              <a:spcBef>
                <a:spcPts val="1000"/>
              </a:spcBef>
              <a:buClr>
                <a:srgbClr val="0070C0"/>
              </a:buClr>
              <a:buFont typeface="Wingdings" panose="05000000000000000000" pitchFamily="2" charset="2"/>
              <a:buChar char="n"/>
              <a:defRPr/>
            </a:pPr>
            <a:r>
              <a:rPr lang="zh-CN" altLang="zh-CN" dirty="0">
                <a:latin typeface="Times New Roman" panose="02020603050405020304" pitchFamily="18" charset="0"/>
                <a:cs typeface="Times New Roman" panose="02020603050405020304" pitchFamily="18" charset="0"/>
              </a:rPr>
              <a:t>计划生育政策可以总结为试点计划生育——全面一胎——部分二胎——全面二胎的变化。</a:t>
            </a:r>
            <a:endParaRPr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423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6F55C4-4EBD-67D9-E23D-901F39634360}"/>
              </a:ext>
            </a:extLst>
          </p:cNvPr>
          <p:cNvSpPr>
            <a:spLocks noGrp="1"/>
          </p:cNvSpPr>
          <p:nvPr>
            <p:ph type="title"/>
          </p:nvPr>
        </p:nvSpPr>
        <p:spPr/>
        <p:txBody>
          <a:bodyPr/>
          <a:lstStyle/>
          <a:p>
            <a:r>
              <a:rPr lang="zh-CN" altLang="en-US" sz="3200" b="1" kern="0" dirty="0">
                <a:latin typeface="黑体" pitchFamily="49" charset="-122"/>
                <a:ea typeface="黑体" pitchFamily="49" charset="-122"/>
              </a:rPr>
              <a:t>中国能源活动碳排放变化影响因素分析</a:t>
            </a:r>
            <a:endParaRPr lang="zh-CN" altLang="en-US" dirty="0"/>
          </a:p>
        </p:txBody>
      </p:sp>
      <p:sp>
        <p:nvSpPr>
          <p:cNvPr id="8" name="文本框 7">
            <a:extLst>
              <a:ext uri="{FF2B5EF4-FFF2-40B4-BE49-F238E27FC236}">
                <a16:creationId xmlns:a16="http://schemas.microsoft.com/office/drawing/2014/main" id="{B3509E91-9C40-6AF9-66B1-691AFE26521F}"/>
              </a:ext>
            </a:extLst>
          </p:cNvPr>
          <p:cNvSpPr txBox="1"/>
          <p:nvPr/>
        </p:nvSpPr>
        <p:spPr>
          <a:xfrm>
            <a:off x="395536" y="1167137"/>
            <a:ext cx="8640960" cy="461665"/>
          </a:xfrm>
          <a:prstGeom prst="rect">
            <a:avLst/>
          </a:prstGeom>
          <a:noFill/>
        </p:spPr>
        <p:txBody>
          <a:bodyPr wrap="square" rtlCol="0">
            <a:spAutoFit/>
          </a:bodyPr>
          <a:lstStyle/>
          <a:p>
            <a:r>
              <a:rPr lang="zh-CN" altLang="en-US" sz="2400" dirty="0">
                <a:solidFill>
                  <a:srgbClr val="FF0000"/>
                </a:solidFill>
                <a:latin typeface="宋体" panose="02010600030101010101" pitchFamily="2" charset="-122"/>
                <a:ea typeface="宋体" panose="02010600030101010101" pitchFamily="2" charset="-122"/>
              </a:rPr>
              <a:t>关键影响因子</a:t>
            </a:r>
            <a:r>
              <a:rPr lang="en-US" altLang="zh-CN" sz="2400" dirty="0">
                <a:solidFill>
                  <a:srgbClr val="00B0F0"/>
                </a:solidFill>
                <a:latin typeface="宋体" panose="02010600030101010101" pitchFamily="2" charset="-122"/>
                <a:ea typeface="宋体" panose="02010600030101010101" pitchFamily="2" charset="-122"/>
              </a:rPr>
              <a:t>-</a:t>
            </a:r>
            <a:r>
              <a:rPr lang="zh-CN" altLang="en-US" sz="2400" dirty="0">
                <a:solidFill>
                  <a:srgbClr val="00B0F0"/>
                </a:solidFill>
                <a:latin typeface="宋体" panose="02010600030101010101" pitchFamily="2" charset="-122"/>
                <a:ea typeface="宋体" panose="02010600030101010101" pitchFamily="2" charset="-122"/>
              </a:rPr>
              <a:t>能耗强度</a:t>
            </a:r>
          </a:p>
        </p:txBody>
      </p:sp>
      <p:pic>
        <p:nvPicPr>
          <p:cNvPr id="6" name="图片 5">
            <a:extLst>
              <a:ext uri="{FF2B5EF4-FFF2-40B4-BE49-F238E27FC236}">
                <a16:creationId xmlns:a16="http://schemas.microsoft.com/office/drawing/2014/main" id="{23CD6B1A-0604-1980-4392-975B620C1D78}"/>
              </a:ext>
            </a:extLst>
          </p:cNvPr>
          <p:cNvPicPr>
            <a:picLocks noChangeAspect="1"/>
          </p:cNvPicPr>
          <p:nvPr/>
        </p:nvPicPr>
        <p:blipFill>
          <a:blip r:embed="rId2"/>
          <a:stretch>
            <a:fillRect/>
          </a:stretch>
        </p:blipFill>
        <p:spPr>
          <a:xfrm>
            <a:off x="395536" y="1822009"/>
            <a:ext cx="5515897" cy="3874808"/>
          </a:xfrm>
          <a:prstGeom prst="rect">
            <a:avLst/>
          </a:prstGeom>
        </p:spPr>
      </p:pic>
      <p:graphicFrame>
        <p:nvGraphicFramePr>
          <p:cNvPr id="7" name="表格 6">
            <a:extLst>
              <a:ext uri="{FF2B5EF4-FFF2-40B4-BE49-F238E27FC236}">
                <a16:creationId xmlns:a16="http://schemas.microsoft.com/office/drawing/2014/main" id="{5176DF2F-6F4E-0B0A-5BAB-25BE2CF618B7}"/>
              </a:ext>
            </a:extLst>
          </p:cNvPr>
          <p:cNvGraphicFramePr>
            <a:graphicFrameLocks noGrp="1"/>
          </p:cNvGraphicFramePr>
          <p:nvPr>
            <p:extLst>
              <p:ext uri="{D42A27DB-BD31-4B8C-83A1-F6EECF244321}">
                <p14:modId xmlns:p14="http://schemas.microsoft.com/office/powerpoint/2010/main" val="1348849747"/>
              </p:ext>
            </p:extLst>
          </p:nvPr>
        </p:nvGraphicFramePr>
        <p:xfrm>
          <a:off x="6220962" y="1873036"/>
          <a:ext cx="5631067" cy="3750872"/>
        </p:xfrm>
        <a:graphic>
          <a:graphicData uri="http://schemas.openxmlformats.org/drawingml/2006/table">
            <a:tbl>
              <a:tblPr firstRow="1" firstCol="1" bandRow="1"/>
              <a:tblGrid>
                <a:gridCol w="1573401">
                  <a:extLst>
                    <a:ext uri="{9D8B030D-6E8A-4147-A177-3AD203B41FA5}">
                      <a16:colId xmlns:a16="http://schemas.microsoft.com/office/drawing/2014/main" val="3573804499"/>
                    </a:ext>
                  </a:extLst>
                </a:gridCol>
                <a:gridCol w="532153">
                  <a:extLst>
                    <a:ext uri="{9D8B030D-6E8A-4147-A177-3AD203B41FA5}">
                      <a16:colId xmlns:a16="http://schemas.microsoft.com/office/drawing/2014/main" val="2792985833"/>
                    </a:ext>
                  </a:extLst>
                </a:gridCol>
                <a:gridCol w="465634">
                  <a:extLst>
                    <a:ext uri="{9D8B030D-6E8A-4147-A177-3AD203B41FA5}">
                      <a16:colId xmlns:a16="http://schemas.microsoft.com/office/drawing/2014/main" val="3496840173"/>
                    </a:ext>
                  </a:extLst>
                </a:gridCol>
                <a:gridCol w="532153">
                  <a:extLst>
                    <a:ext uri="{9D8B030D-6E8A-4147-A177-3AD203B41FA5}">
                      <a16:colId xmlns:a16="http://schemas.microsoft.com/office/drawing/2014/main" val="257745484"/>
                    </a:ext>
                  </a:extLst>
                </a:gridCol>
                <a:gridCol w="532153">
                  <a:extLst>
                    <a:ext uri="{9D8B030D-6E8A-4147-A177-3AD203B41FA5}">
                      <a16:colId xmlns:a16="http://schemas.microsoft.com/office/drawing/2014/main" val="1203143735"/>
                    </a:ext>
                  </a:extLst>
                </a:gridCol>
                <a:gridCol w="665191">
                  <a:extLst>
                    <a:ext uri="{9D8B030D-6E8A-4147-A177-3AD203B41FA5}">
                      <a16:colId xmlns:a16="http://schemas.microsoft.com/office/drawing/2014/main" val="3188879728"/>
                    </a:ext>
                  </a:extLst>
                </a:gridCol>
                <a:gridCol w="665191">
                  <a:extLst>
                    <a:ext uri="{9D8B030D-6E8A-4147-A177-3AD203B41FA5}">
                      <a16:colId xmlns:a16="http://schemas.microsoft.com/office/drawing/2014/main" val="1453238558"/>
                    </a:ext>
                  </a:extLst>
                </a:gridCol>
                <a:gridCol w="665191">
                  <a:extLst>
                    <a:ext uri="{9D8B030D-6E8A-4147-A177-3AD203B41FA5}">
                      <a16:colId xmlns:a16="http://schemas.microsoft.com/office/drawing/2014/main" val="332529485"/>
                    </a:ext>
                  </a:extLst>
                </a:gridCol>
              </a:tblGrid>
              <a:tr h="589900">
                <a:tc rowSpan="2">
                  <a:txBody>
                    <a:bodyPr/>
                    <a:lstStyle/>
                    <a:p>
                      <a:pPr algn="ctr">
                        <a:spcAft>
                          <a:spcPts val="0"/>
                        </a:spcAft>
                      </a:pPr>
                      <a:r>
                        <a:rPr lang="zh-CN" sz="16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高耗能产品能耗</a:t>
                      </a:r>
                      <a:endParaRPr lang="zh-CN" sz="16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2005</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2010</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2015</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4">
                  <a:txBody>
                    <a:bodyPr/>
                    <a:lstStyle/>
                    <a:p>
                      <a:pPr algn="ctr">
                        <a:spcAft>
                          <a:spcPts val="0"/>
                        </a:spcAft>
                      </a:pPr>
                      <a:r>
                        <a:rPr lang="zh-CN" sz="16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国际先进水平</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621983782"/>
                  </a:ext>
                </a:extLst>
              </a:tr>
              <a:tr h="801372">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2005</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2005</a:t>
                      </a:r>
                      <a:r>
                        <a:rPr lang="zh-CN" sz="16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差距</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2015</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2015</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p>
                      <a:pPr algn="ctr">
                        <a:spcAft>
                          <a:spcPts val="0"/>
                        </a:spcAft>
                      </a:pPr>
                      <a:r>
                        <a:rPr lang="zh-CN" sz="16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差距</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9168531"/>
                  </a:ext>
                </a:extLst>
              </a:tr>
              <a:tr h="589900">
                <a:tc>
                  <a:txBody>
                    <a:bodyPr/>
                    <a:lstStyle/>
                    <a:p>
                      <a:pPr algn="l">
                        <a:spcAft>
                          <a:spcPts val="0"/>
                        </a:spcAft>
                      </a:pPr>
                      <a:r>
                        <a:rPr lang="zh-CN" sz="16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火电供电煤耗</a:t>
                      </a:r>
                      <a:r>
                        <a:rPr lang="zh-C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/gce/kWh</a:t>
                      </a:r>
                      <a:endParaRPr lang="zh-CN" sz="16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370</a:t>
                      </a:r>
                      <a:endParaRPr lang="zh-CN" sz="16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333</a:t>
                      </a:r>
                      <a:endParaRPr lang="zh-CN" sz="16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315</a:t>
                      </a:r>
                      <a:endParaRPr lang="zh-CN" sz="16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288</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28.5%</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275</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14.5%</a:t>
                      </a:r>
                      <a:endParaRPr lang="zh-CN" sz="1600" kern="1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1239946"/>
                  </a:ext>
                </a:extLst>
              </a:tr>
              <a:tr h="589900">
                <a:tc>
                  <a:txBody>
                    <a:bodyPr/>
                    <a:lstStyle/>
                    <a:p>
                      <a:pPr algn="l">
                        <a:spcAft>
                          <a:spcPts val="0"/>
                        </a:spcAft>
                      </a:pPr>
                      <a:r>
                        <a:rPr lang="zh-CN" sz="16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钢可比能耗</a:t>
                      </a:r>
                      <a:r>
                        <a:rPr lang="zh-C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/kgce/t</a:t>
                      </a:r>
                      <a:endParaRPr lang="zh-CN" sz="16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732</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681</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644</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629</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16.4%</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602</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7.0%</a:t>
                      </a:r>
                      <a:endParaRPr lang="zh-CN" sz="1600" kern="1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628932"/>
                  </a:ext>
                </a:extLst>
              </a:tr>
              <a:tr h="589900">
                <a:tc>
                  <a:txBody>
                    <a:bodyPr/>
                    <a:lstStyle/>
                    <a:p>
                      <a:pPr algn="l">
                        <a:spcAft>
                          <a:spcPts val="0"/>
                        </a:spcAft>
                      </a:pPr>
                      <a:r>
                        <a:rPr lang="zh-CN" sz="16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水泥综合能耗</a:t>
                      </a:r>
                      <a:r>
                        <a:rPr lang="zh-C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/kgce/t</a:t>
                      </a:r>
                      <a:endParaRPr lang="zh-CN" sz="16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137</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17.3%</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23.4%</a:t>
                      </a:r>
                      <a:endParaRPr lang="zh-CN" sz="1600" kern="1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7491318"/>
                  </a:ext>
                </a:extLst>
              </a:tr>
              <a:tr h="589900">
                <a:tc>
                  <a:txBody>
                    <a:bodyPr/>
                    <a:lstStyle/>
                    <a:p>
                      <a:pPr algn="l">
                        <a:spcAft>
                          <a:spcPts val="0"/>
                        </a:spcAft>
                      </a:pPr>
                      <a:r>
                        <a:rPr lang="zh-CN" sz="16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乙烯综合能耗</a:t>
                      </a: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/kgce/t</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1073</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950</a:t>
                      </a:r>
                      <a:endParaRPr lang="zh-CN" sz="16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854</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629</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70.6%</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629</a:t>
                      </a:r>
                      <a:endParaRPr lang="zh-CN" sz="16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zh-CN" sz="16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35.8%</a:t>
                      </a:r>
                      <a:endParaRPr lang="zh-CN" sz="1600" kern="1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1454827"/>
                  </a:ext>
                </a:extLst>
              </a:tr>
            </a:tbl>
          </a:graphicData>
        </a:graphic>
      </p:graphicFrame>
      <p:sp>
        <p:nvSpPr>
          <p:cNvPr id="11" name="文本框 10">
            <a:extLst>
              <a:ext uri="{FF2B5EF4-FFF2-40B4-BE49-F238E27FC236}">
                <a16:creationId xmlns:a16="http://schemas.microsoft.com/office/drawing/2014/main" id="{78E3CEDA-E718-20C0-E881-2D38B9337BAC}"/>
              </a:ext>
            </a:extLst>
          </p:cNvPr>
          <p:cNvSpPr txBox="1"/>
          <p:nvPr/>
        </p:nvSpPr>
        <p:spPr>
          <a:xfrm>
            <a:off x="6431132" y="1350809"/>
            <a:ext cx="5503650" cy="400110"/>
          </a:xfrm>
          <a:prstGeom prst="rect">
            <a:avLst/>
          </a:prstGeom>
          <a:noFill/>
        </p:spPr>
        <p:txBody>
          <a:bodyPr wrap="square" rtlCol="0">
            <a:spAutoFit/>
          </a:bodyPr>
          <a:lstStyle/>
          <a:p>
            <a:pPr algn="ctr"/>
            <a:r>
              <a:rPr lang="zh-CN" altLang="en-US" sz="2000" dirty="0"/>
              <a:t>高耗能产品能耗国际比较</a:t>
            </a:r>
          </a:p>
        </p:txBody>
      </p:sp>
      <p:sp>
        <p:nvSpPr>
          <p:cNvPr id="12" name="矩形 11">
            <a:extLst>
              <a:ext uri="{FF2B5EF4-FFF2-40B4-BE49-F238E27FC236}">
                <a16:creationId xmlns:a16="http://schemas.microsoft.com/office/drawing/2014/main" id="{75BE9FE3-DB5A-7CD5-E468-13DB58A8B9E3}"/>
              </a:ext>
            </a:extLst>
          </p:cNvPr>
          <p:cNvSpPr/>
          <p:nvPr/>
        </p:nvSpPr>
        <p:spPr>
          <a:xfrm>
            <a:off x="442510" y="5690863"/>
            <a:ext cx="5653490" cy="870751"/>
          </a:xfrm>
          <a:prstGeom prst="rect">
            <a:avLst/>
          </a:prstGeom>
        </p:spPr>
        <p:txBody>
          <a:bodyPr wrap="square">
            <a:spAutoFit/>
          </a:bodyPr>
          <a:lstStyle/>
          <a:p>
            <a:pPr marL="571500" indent="-342900" algn="just">
              <a:lnSpc>
                <a:spcPct val="150000"/>
              </a:lnSpc>
              <a:spcBef>
                <a:spcPts val="1000"/>
              </a:spcBef>
              <a:buClr>
                <a:srgbClr val="0070C0"/>
              </a:buClr>
              <a:buFont typeface="Wingdings" panose="05000000000000000000" pitchFamily="2" charset="2"/>
              <a:buChar char="n"/>
              <a:defRPr/>
            </a:pPr>
            <a:r>
              <a:rPr lang="zh-CN" altLang="en-US" dirty="0">
                <a:latin typeface="Times New Roman" panose="02020603050405020304" pitchFamily="18" charset="0"/>
                <a:cs typeface="Times New Roman" panose="02020603050405020304" pitchFamily="18" charset="0"/>
              </a:rPr>
              <a:t>单位</a:t>
            </a:r>
            <a:r>
              <a:rPr lang="en-US" altLang="zh-CN" dirty="0">
                <a:latin typeface="Times New Roman" panose="02020603050405020304" pitchFamily="18" charset="0"/>
                <a:cs typeface="Times New Roman" panose="02020603050405020304" pitchFamily="18" charset="0"/>
              </a:rPr>
              <a:t>GDP</a:t>
            </a:r>
            <a:r>
              <a:rPr lang="zh-CN" altLang="en-US" dirty="0">
                <a:latin typeface="Times New Roman" panose="02020603050405020304" pitchFamily="18" charset="0"/>
                <a:cs typeface="Times New Roman" panose="02020603050405020304" pitchFamily="18" charset="0"/>
              </a:rPr>
              <a:t>能耗强度虽然在个别年份有所反弹，但总体呈下降趋势</a:t>
            </a:r>
            <a:r>
              <a:rPr lang="zh-CN" altLang="zh-CN" dirty="0">
                <a:latin typeface="Times New Roman" panose="02020603050405020304" pitchFamily="18" charset="0"/>
                <a:cs typeface="Times New Roman" panose="02020603050405020304" pitchFamily="18" charset="0"/>
              </a:rPr>
              <a:t>。</a:t>
            </a:r>
            <a:endParaRPr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1820914"/>
      </p:ext>
    </p:extLst>
  </p:cSld>
  <p:clrMapOvr>
    <a:masterClrMapping/>
  </p:clrMapOvr>
</p:sld>
</file>

<file path=ppt/theme/theme1.xml><?xml version="1.0" encoding="utf-8"?>
<a:theme xmlns:a="http://schemas.openxmlformats.org/drawingml/2006/main" name="NJUP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JUPT" id="{DD126F0C-F58E-4474-9ADE-BFEE4A3FA844}" vid="{C8E3BE2F-9477-42A4-8069-977647749ED1}"/>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NJUPT</Template>
  <TotalTime>1057</TotalTime>
  <Words>1297</Words>
  <Application>Microsoft Office PowerPoint</Application>
  <PresentationFormat>宽屏</PresentationFormat>
  <Paragraphs>161</Paragraphs>
  <Slides>15</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15</vt:i4>
      </vt:variant>
    </vt:vector>
  </HeadingPairs>
  <TitlesOfParts>
    <vt:vector size="29" baseType="lpstr">
      <vt:lpstr>MS Mincho</vt:lpstr>
      <vt:lpstr>等线</vt:lpstr>
      <vt:lpstr>黑体</vt:lpstr>
      <vt:lpstr>华文细黑</vt:lpstr>
      <vt:lpstr>宋体</vt:lpstr>
      <vt:lpstr>Arial</vt:lpstr>
      <vt:lpstr>Arial Black</vt:lpstr>
      <vt:lpstr>Calibri</vt:lpstr>
      <vt:lpstr>Calibri Light</vt:lpstr>
      <vt:lpstr>Cambria Math</vt:lpstr>
      <vt:lpstr>Times New Roman</vt:lpstr>
      <vt:lpstr>Verdana</vt:lpstr>
      <vt:lpstr>Wingdings</vt:lpstr>
      <vt:lpstr>NJUPT</vt:lpstr>
      <vt:lpstr>专题-能源活动碳排放</vt:lpstr>
      <vt:lpstr>目录</vt:lpstr>
      <vt:lpstr>中国能源消费情况</vt:lpstr>
      <vt:lpstr>中国能源消费总量统计</vt:lpstr>
      <vt:lpstr>中国能源活动碳排放变化影响因素分析</vt:lpstr>
      <vt:lpstr>中国能源活动碳排放</vt:lpstr>
      <vt:lpstr>中国能源活动碳排放变化影响因素分析</vt:lpstr>
      <vt:lpstr>中国能源活动碳排放变化影响因素分析</vt:lpstr>
      <vt:lpstr>中国能源活动碳排放变化影响因素分析</vt:lpstr>
      <vt:lpstr>中国能源活动碳排放变化影响因素分析</vt:lpstr>
      <vt:lpstr>结果分析</vt:lpstr>
      <vt:lpstr>结果分析</vt:lpstr>
      <vt:lpstr>结果分析</vt:lpstr>
      <vt:lpstr>对策建议</vt:lpstr>
      <vt:lpstr>成果贡献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专题-能源平衡表</dc:title>
  <dc:creator>zheng xiaoqi</dc:creator>
  <cp:lastModifiedBy>zheng xiaoqi</cp:lastModifiedBy>
  <cp:revision>32</cp:revision>
  <dcterms:created xsi:type="dcterms:W3CDTF">2022-05-16T07:33:26Z</dcterms:created>
  <dcterms:modified xsi:type="dcterms:W3CDTF">2022-05-20T13:37:02Z</dcterms:modified>
</cp:coreProperties>
</file>