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60" r:id="rId5"/>
    <p:sldId id="262" r:id="rId6"/>
    <p:sldId id="259" r:id="rId7"/>
    <p:sldId id="264" r:id="rId8"/>
    <p:sldId id="265" r:id="rId9"/>
    <p:sldId id="266" r:id="rId10"/>
    <p:sldId id="268" r:id="rId11"/>
    <p:sldId id="269" r:id="rId12"/>
    <p:sldId id="270" r:id="rId13"/>
    <p:sldId id="274" r:id="rId14"/>
    <p:sldId id="261" r:id="rId15"/>
    <p:sldId id="263" r:id="rId16"/>
    <p:sldId id="271" r:id="rId17"/>
    <p:sldId id="272" r:id="rId18"/>
    <p:sldId id="273" r:id="rId1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5917" autoAdjust="0"/>
  </p:normalViewPr>
  <p:slideViewPr>
    <p:cSldViewPr snapToGrid="0">
      <p:cViewPr varScale="1">
        <p:scale>
          <a:sx n="97" d="100"/>
          <a:sy n="97" d="100"/>
        </p:scale>
        <p:origin x="10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60F8F1-54E4-40FD-BD6F-D8A544A583A7}" type="datetimeFigureOut">
              <a:rPr lang="zh-CN" altLang="en-US" smtClean="0"/>
              <a:t>2022/5/18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056C9-CD0F-44E2-8024-E7CEA0CA6F39}" type="slidenum">
              <a:rPr lang="zh-CN" altLang="en-US" smtClean="0"/>
              <a:t>‹#›</a:t>
            </a:fld>
            <a:endParaRPr lang="zh-CN" altLang="en-US"/>
          </a:p>
        </p:txBody>
      </p:sp>
    </p:spTree>
    <p:extLst>
      <p:ext uri="{BB962C8B-B14F-4D97-AF65-F5344CB8AC3E}">
        <p14:creationId xmlns:p14="http://schemas.microsoft.com/office/powerpoint/2010/main" val="1479052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能源平衡表最核心的功能是反映能源的供给结构和消费结构。即通过对各种能源的生产、进口、出口、地区间流入与流出以及库存的描述，反映资源供给的来源结构、品种结构；对各种能源加工转换、终端消费以及消费去向、方式的描述，反映能源消费的类别结构、行业结构、使用方向结构以及加工转换与消费的比例关系等。</a:t>
            </a:r>
          </a:p>
        </p:txBody>
      </p:sp>
      <p:sp>
        <p:nvSpPr>
          <p:cNvPr id="4" name="灯片编号占位符 3"/>
          <p:cNvSpPr>
            <a:spLocks noGrp="1"/>
          </p:cNvSpPr>
          <p:nvPr>
            <p:ph type="sldNum" sz="quarter" idx="5"/>
          </p:nvPr>
        </p:nvSpPr>
        <p:spPr/>
        <p:txBody>
          <a:bodyPr/>
          <a:lstStyle/>
          <a:p>
            <a:fld id="{577056C9-CD0F-44E2-8024-E7CEA0CA6F39}" type="slidenum">
              <a:rPr lang="zh-CN" altLang="en-US" smtClean="0"/>
              <a:t>4</a:t>
            </a:fld>
            <a:endParaRPr lang="zh-CN" altLang="en-US"/>
          </a:p>
        </p:txBody>
      </p:sp>
    </p:spTree>
    <p:extLst>
      <p:ext uri="{BB962C8B-B14F-4D97-AF65-F5344CB8AC3E}">
        <p14:creationId xmlns:p14="http://schemas.microsoft.com/office/powerpoint/2010/main" val="4102459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77056C9-CD0F-44E2-8024-E7CEA0CA6F39}" type="slidenum">
              <a:rPr lang="zh-CN" altLang="en-US" smtClean="0"/>
              <a:t>5</a:t>
            </a:fld>
            <a:endParaRPr lang="zh-CN" altLang="en-US"/>
          </a:p>
        </p:txBody>
      </p:sp>
    </p:spTree>
    <p:extLst>
      <p:ext uri="{BB962C8B-B14F-4D97-AF65-F5344CB8AC3E}">
        <p14:creationId xmlns:p14="http://schemas.microsoft.com/office/powerpoint/2010/main" val="3013335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142801"/>
          </a:xfrm>
          <a:prstGeom prst="rect">
            <a:avLst/>
          </a:prstGeom>
        </p:spPr>
        <p:txBody>
          <a:bodyPr anchor="b"/>
          <a:lstStyle>
            <a:lvl1pPr algn="ctr">
              <a:defRPr sz="5400">
                <a:latin typeface="华文细黑" panose="02010600040101010101" pitchFamily="2" charset="-122"/>
                <a:ea typeface="华文细黑" panose="02010600040101010101" pitchFamily="2" charset="-122"/>
              </a:defRPr>
            </a:lvl1pPr>
          </a:lstStyle>
          <a:p>
            <a:r>
              <a:rPr lang="zh-CN" altLang="en-US"/>
              <a:t>单击此处编辑母版标题样式</a:t>
            </a:r>
            <a:endParaRPr lang="zh-CN" altLang="en-US" dirty="0"/>
          </a:p>
        </p:txBody>
      </p:sp>
      <p:sp>
        <p:nvSpPr>
          <p:cNvPr id="3" name="副标题 2"/>
          <p:cNvSpPr>
            <a:spLocks noGrp="1"/>
          </p:cNvSpPr>
          <p:nvPr>
            <p:ph type="subTitle" idx="1"/>
          </p:nvPr>
        </p:nvSpPr>
        <p:spPr>
          <a:xfrm>
            <a:off x="1524000" y="3792070"/>
            <a:ext cx="9144000" cy="146572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dirty="0"/>
          </a:p>
        </p:txBody>
      </p:sp>
      <p:grpSp>
        <p:nvGrpSpPr>
          <p:cNvPr id="7" name="Group 7"/>
          <p:cNvGrpSpPr>
            <a:grpSpLocks/>
          </p:cNvGrpSpPr>
          <p:nvPr/>
        </p:nvGrpSpPr>
        <p:grpSpPr bwMode="auto">
          <a:xfrm>
            <a:off x="349624" y="3455195"/>
            <a:ext cx="11456893" cy="81381"/>
            <a:chOff x="144" y="1680"/>
            <a:chExt cx="5424" cy="144"/>
          </a:xfrm>
          <a:solidFill>
            <a:schemeClr val="tx2">
              <a:lumMod val="40000"/>
              <a:lumOff val="60000"/>
            </a:schemeClr>
          </a:solidFill>
        </p:grpSpPr>
        <p:sp>
          <p:nvSpPr>
            <p:cNvPr id="8" name="Rectangle 8"/>
            <p:cNvSpPr>
              <a:spLocks noChangeArrowheads="1"/>
            </p:cNvSpPr>
            <p:nvPr/>
          </p:nvSpPr>
          <p:spPr bwMode="auto">
            <a:xfrm>
              <a:off x="144" y="1680"/>
              <a:ext cx="1808"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zh-CN" altLang="en-US">
                <a:latin typeface="Verdana" pitchFamily="34" charset="0"/>
              </a:endParaRPr>
            </a:p>
          </p:txBody>
        </p:sp>
        <p:sp>
          <p:nvSpPr>
            <p:cNvPr id="9" name="Rectangle 9"/>
            <p:cNvSpPr>
              <a:spLocks noChangeArrowheads="1"/>
            </p:cNvSpPr>
            <p:nvPr/>
          </p:nvSpPr>
          <p:spPr bwMode="auto">
            <a:xfrm>
              <a:off x="1952" y="1680"/>
              <a:ext cx="1808"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zh-CN" altLang="en-US">
                <a:latin typeface="Verdana" pitchFamily="34" charset="0"/>
              </a:endParaRPr>
            </a:p>
          </p:txBody>
        </p:sp>
        <p:sp>
          <p:nvSpPr>
            <p:cNvPr id="10" name="Rectangle 10"/>
            <p:cNvSpPr>
              <a:spLocks noChangeArrowheads="1"/>
            </p:cNvSpPr>
            <p:nvPr/>
          </p:nvSpPr>
          <p:spPr bwMode="auto">
            <a:xfrm>
              <a:off x="3760" y="1680"/>
              <a:ext cx="1808" cy="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zh-CN" altLang="en-US">
                <a:latin typeface="Verdana" pitchFamily="34" charset="0"/>
              </a:endParaRPr>
            </a:p>
          </p:txBody>
        </p:sp>
      </p:grpSp>
      <p:sp>
        <p:nvSpPr>
          <p:cNvPr id="6" name="日期占位符 5">
            <a:extLst>
              <a:ext uri="{FF2B5EF4-FFF2-40B4-BE49-F238E27FC236}">
                <a16:creationId xmlns:a16="http://schemas.microsoft.com/office/drawing/2014/main" id="{E3F561A8-0430-A0B4-9D46-0F98058CFCB2}"/>
              </a:ext>
            </a:extLst>
          </p:cNvPr>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12" name="页脚占位符 11">
            <a:extLst>
              <a:ext uri="{FF2B5EF4-FFF2-40B4-BE49-F238E27FC236}">
                <a16:creationId xmlns:a16="http://schemas.microsoft.com/office/drawing/2014/main" id="{8185A147-2F86-CAB6-0723-1152C3819B73}"/>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71604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330833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368278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CSC-2">
    <p:spTree>
      <p:nvGrpSpPr>
        <p:cNvPr id="1" name=""/>
        <p:cNvGrpSpPr/>
        <p:nvPr/>
      </p:nvGrpSpPr>
      <p:grpSpPr>
        <a:xfrm>
          <a:off x="0" y="0"/>
          <a:ext cx="0" cy="0"/>
          <a:chOff x="0" y="0"/>
          <a:chExt cx="0" cy="0"/>
        </a:xfrm>
      </p:grpSpPr>
      <p:sp>
        <p:nvSpPr>
          <p:cNvPr id="2" name="标题 1"/>
          <p:cNvSpPr>
            <a:spLocks noGrp="1"/>
          </p:cNvSpPr>
          <p:nvPr>
            <p:ph type="title"/>
          </p:nvPr>
        </p:nvSpPr>
        <p:spPr>
          <a:xfrm>
            <a:off x="838199" y="3645"/>
            <a:ext cx="9816353" cy="1058673"/>
          </a:xfrm>
          <a:prstGeom prst="rect">
            <a:avLst/>
          </a:prstGeom>
        </p:spPr>
        <p:txBody>
          <a:bodyPr anchor="ctr">
            <a:normAutofit/>
          </a:bodyPr>
          <a:lstStyle>
            <a:lvl1pPr>
              <a:defRPr sz="3200" b="1">
                <a:solidFill>
                  <a:schemeClr val="tx1"/>
                </a:solidFill>
                <a:latin typeface="华文细黑" panose="02010600040101010101" pitchFamily="2" charset="-122"/>
                <a:ea typeface="华文细黑" panose="02010600040101010101" pitchFamily="2" charset="-122"/>
              </a:defRPr>
            </a:lvl1p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112060" y="6475319"/>
            <a:ext cx="2743200" cy="365125"/>
          </a:xfrm>
          <a:prstGeom prst="rect">
            <a:avLst/>
          </a:prstGeom>
        </p:spPr>
        <p:txBody>
          <a:bodyPr/>
          <a:lstStyle>
            <a:lvl1pPr algn="l">
              <a:defRPr>
                <a:solidFill>
                  <a:schemeClr val="tx2">
                    <a:lumMod val="60000"/>
                    <a:lumOff val="40000"/>
                  </a:schemeClr>
                </a:solidFill>
              </a:defRPr>
            </a:lvl1pPr>
          </a:lstStyle>
          <a:p>
            <a:fld id="{D683C379-ECDD-40B0-AA98-24076913F1D7}" type="slidenum">
              <a:rPr lang="zh-CN" altLang="en-US" smtClean="0"/>
              <a:t>‹#›</a:t>
            </a:fld>
            <a:endParaRPr lang="zh-CN" altLang="en-US"/>
          </a:p>
        </p:txBody>
      </p:sp>
      <p:sp>
        <p:nvSpPr>
          <p:cNvPr id="11" name="矩形 10"/>
          <p:cNvSpPr/>
          <p:nvPr/>
        </p:nvSpPr>
        <p:spPr>
          <a:xfrm>
            <a:off x="0" y="0"/>
            <a:ext cx="12192000" cy="106231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sz="1800"/>
          </a:p>
        </p:txBody>
      </p:sp>
    </p:spTree>
    <p:extLst>
      <p:ext uri="{BB962C8B-B14F-4D97-AF65-F5344CB8AC3E}">
        <p14:creationId xmlns:p14="http://schemas.microsoft.com/office/powerpoint/2010/main" val="94239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21849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8" name="矩形 7"/>
          <p:cNvSpPr/>
          <p:nvPr/>
        </p:nvSpPr>
        <p:spPr>
          <a:xfrm>
            <a:off x="0" y="0"/>
            <a:ext cx="12192000" cy="106231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sz="1800"/>
          </a:p>
        </p:txBody>
      </p:sp>
      <p:sp>
        <p:nvSpPr>
          <p:cNvPr id="9" name="标题 1"/>
          <p:cNvSpPr>
            <a:spLocks noGrp="1"/>
          </p:cNvSpPr>
          <p:nvPr>
            <p:ph type="title"/>
          </p:nvPr>
        </p:nvSpPr>
        <p:spPr>
          <a:xfrm>
            <a:off x="838199" y="3645"/>
            <a:ext cx="9816353" cy="1058673"/>
          </a:xfrm>
          <a:prstGeom prst="rect">
            <a:avLst/>
          </a:prstGeom>
        </p:spPr>
        <p:txBody>
          <a:bodyPr anchor="ctr">
            <a:normAutofit/>
          </a:bodyPr>
          <a:lstStyle>
            <a:lvl1pPr>
              <a:defRPr sz="3200" b="1">
                <a:solidFill>
                  <a:schemeClr val="bg1"/>
                </a:solidFill>
                <a:latin typeface="华文细黑" panose="02010600040101010101" pitchFamily="2" charset="-122"/>
                <a:ea typeface="华文细黑" panose="02010600040101010101" pitchFamily="2" charset="-122"/>
              </a:defRPr>
            </a:lvl1pPr>
          </a:lstStyle>
          <a:p>
            <a:r>
              <a:rPr lang="zh-CN" altLang="en-US"/>
              <a:t>单击此处编辑母版标题样式</a:t>
            </a:r>
          </a:p>
        </p:txBody>
      </p:sp>
      <p:sp>
        <p:nvSpPr>
          <p:cNvPr id="10" name="灯片编号占位符 5"/>
          <p:cNvSpPr>
            <a:spLocks noGrp="1"/>
          </p:cNvSpPr>
          <p:nvPr>
            <p:ph type="sldNum" sz="quarter" idx="12"/>
          </p:nvPr>
        </p:nvSpPr>
        <p:spPr>
          <a:xfrm>
            <a:off x="112060" y="6475319"/>
            <a:ext cx="2743200" cy="365125"/>
          </a:xfrm>
          <a:prstGeom prst="rect">
            <a:avLst/>
          </a:prstGeom>
        </p:spPr>
        <p:txBody>
          <a:bodyPr/>
          <a:lstStyle>
            <a:lvl1pPr algn="l">
              <a:defRPr>
                <a:solidFill>
                  <a:schemeClr val="tx2">
                    <a:lumMod val="60000"/>
                    <a:lumOff val="40000"/>
                  </a:schemeClr>
                </a:solidFill>
              </a:defRPr>
            </a:lvl1p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300285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10" name="标题 1"/>
          <p:cNvSpPr>
            <a:spLocks noGrp="1"/>
          </p:cNvSpPr>
          <p:nvPr>
            <p:ph type="title"/>
          </p:nvPr>
        </p:nvSpPr>
        <p:spPr>
          <a:xfrm>
            <a:off x="838199" y="3645"/>
            <a:ext cx="9816353" cy="1058673"/>
          </a:xfrm>
          <a:prstGeom prst="rect">
            <a:avLst/>
          </a:prstGeom>
        </p:spPr>
        <p:txBody>
          <a:bodyPr anchor="ctr">
            <a:normAutofit/>
          </a:bodyPr>
          <a:lstStyle>
            <a:lvl1pPr>
              <a:defRPr sz="3200">
                <a:latin typeface="华文细黑" panose="02010600040101010101" pitchFamily="2" charset="-122"/>
                <a:ea typeface="华文细黑" panose="02010600040101010101" pitchFamily="2" charset="-122"/>
              </a:defRPr>
            </a:lvl1pPr>
          </a:lstStyle>
          <a:p>
            <a:r>
              <a:rPr lang="zh-CN" altLang="en-US"/>
              <a:t>单击此处编辑母版标题样式</a:t>
            </a:r>
          </a:p>
        </p:txBody>
      </p:sp>
      <p:sp>
        <p:nvSpPr>
          <p:cNvPr id="11" name="矩形 10"/>
          <p:cNvSpPr/>
          <p:nvPr/>
        </p:nvSpPr>
        <p:spPr>
          <a:xfrm>
            <a:off x="0" y="0"/>
            <a:ext cx="12192000" cy="106231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sz="1800"/>
          </a:p>
        </p:txBody>
      </p:sp>
      <p:sp>
        <p:nvSpPr>
          <p:cNvPr id="12" name="灯片编号占位符 5"/>
          <p:cNvSpPr>
            <a:spLocks noGrp="1"/>
          </p:cNvSpPr>
          <p:nvPr>
            <p:ph type="sldNum" sz="quarter" idx="12"/>
          </p:nvPr>
        </p:nvSpPr>
        <p:spPr>
          <a:xfrm>
            <a:off x="112060" y="6475319"/>
            <a:ext cx="2743200" cy="365125"/>
          </a:xfrm>
          <a:prstGeom prst="rect">
            <a:avLst/>
          </a:prstGeom>
        </p:spPr>
        <p:txBody>
          <a:bodyPr/>
          <a:lstStyle>
            <a:lvl1pPr algn="l">
              <a:defRPr>
                <a:solidFill>
                  <a:schemeClr val="tx2">
                    <a:lumMod val="60000"/>
                    <a:lumOff val="40000"/>
                  </a:schemeClr>
                </a:solidFill>
              </a:defRPr>
            </a:lvl1p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73238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850986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1210067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384919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5D0B31-A764-472B-AA94-BEF75D6E9138}" type="datetimeFigureOut">
              <a:rPr lang="zh-CN" altLang="en-US" smtClean="0"/>
              <a:t>2022/5/18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683C379-ECDD-40B0-AA98-24076913F1D7}" type="slidenum">
              <a:rPr lang="zh-CN" altLang="en-US" smtClean="0"/>
              <a:t>‹#›</a:t>
            </a:fld>
            <a:endParaRPr lang="zh-CN" altLang="en-US"/>
          </a:p>
        </p:txBody>
      </p:sp>
    </p:spTree>
    <p:extLst>
      <p:ext uri="{BB962C8B-B14F-4D97-AF65-F5344CB8AC3E}">
        <p14:creationId xmlns:p14="http://schemas.microsoft.com/office/powerpoint/2010/main" val="340930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5D0B31-A764-472B-AA94-BEF75D6E9138}" type="datetimeFigureOut">
              <a:rPr lang="zh-CN" altLang="en-US" smtClean="0"/>
              <a:t>2022/5/18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grpSp>
        <p:nvGrpSpPr>
          <p:cNvPr id="9" name="组合 8"/>
          <p:cNvGrpSpPr/>
          <p:nvPr/>
        </p:nvGrpSpPr>
        <p:grpSpPr>
          <a:xfrm>
            <a:off x="8061821" y="6475875"/>
            <a:ext cx="4113402" cy="269243"/>
            <a:chOff x="4505661" y="6435977"/>
            <a:chExt cx="4257000" cy="272046"/>
          </a:xfrm>
          <a:noFill/>
        </p:grpSpPr>
        <p:sp>
          <p:nvSpPr>
            <p:cNvPr id="10" name="TextBox 13"/>
            <p:cNvSpPr txBox="1"/>
            <p:nvPr/>
          </p:nvSpPr>
          <p:spPr>
            <a:xfrm>
              <a:off x="4505661" y="6435977"/>
              <a:ext cx="4257000" cy="256559"/>
            </a:xfrm>
            <a:prstGeom prst="rect">
              <a:avLst/>
            </a:prstGeom>
            <a:grpFill/>
            <a:ln>
              <a:solidFill>
                <a:schemeClr val="bg1"/>
              </a:solidFill>
            </a:ln>
          </p:spPr>
          <p:txBody>
            <a:bodyPr wrap="square" rtlCol="0">
              <a:spAutoFit/>
            </a:bodyPr>
            <a:lstStyle/>
            <a:p>
              <a:pPr algn="l"/>
              <a:r>
                <a:rPr lang="zh-CN" altLang="en-US" sz="1050" b="1" u="none" spc="150" baseline="0" dirty="0">
                  <a:solidFill>
                    <a:schemeClr val="tx2">
                      <a:lumMod val="60000"/>
                      <a:lumOff val="40000"/>
                    </a:schemeClr>
                  </a:solidFill>
                  <a:latin typeface="黑体" pitchFamily="49" charset="-122"/>
                  <a:ea typeface="黑体" pitchFamily="49" charset="-122"/>
                </a:rPr>
                <a:t>南京邮电大学经济学院</a:t>
              </a:r>
              <a:r>
                <a:rPr lang="en-US" altLang="zh-CN" sz="1050" b="1" u="none" spc="150" baseline="0" dirty="0">
                  <a:solidFill>
                    <a:schemeClr val="tx2">
                      <a:lumMod val="60000"/>
                      <a:lumOff val="40000"/>
                    </a:schemeClr>
                  </a:solidFill>
                  <a:latin typeface="黑体" pitchFamily="49" charset="-122"/>
                  <a:ea typeface="黑体" pitchFamily="49" charset="-122"/>
                </a:rPr>
                <a:t>︱ </a:t>
              </a:r>
              <a:r>
                <a:rPr lang="en-US" altLang="zh-CN" sz="1050" b="1" u="none" dirty="0">
                  <a:solidFill>
                    <a:schemeClr val="tx2">
                      <a:lumMod val="60000"/>
                      <a:lumOff val="40000"/>
                    </a:schemeClr>
                  </a:solidFill>
                  <a:latin typeface="Arial Black" pitchFamily="34" charset="0"/>
                  <a:ea typeface="Gungsuh" pitchFamily="18" charset="-127"/>
                </a:rPr>
                <a:t>School of Economics NJUPT</a:t>
              </a:r>
              <a:endParaRPr lang="zh-CN" altLang="en-US" sz="1050" b="1" u="none" dirty="0">
                <a:solidFill>
                  <a:schemeClr val="tx2">
                    <a:lumMod val="60000"/>
                    <a:lumOff val="40000"/>
                  </a:schemeClr>
                </a:solidFill>
                <a:latin typeface="Arial Black" pitchFamily="34" charset="0"/>
                <a:ea typeface="Gungsuh" pitchFamily="18" charset="-127"/>
              </a:endParaRPr>
            </a:p>
          </p:txBody>
        </p:sp>
        <p:cxnSp>
          <p:nvCxnSpPr>
            <p:cNvPr id="11" name="直接连接符 10"/>
            <p:cNvCxnSpPr>
              <a:cxnSpLocks/>
            </p:cNvCxnSpPr>
            <p:nvPr/>
          </p:nvCxnSpPr>
          <p:spPr>
            <a:xfrm flipV="1">
              <a:off x="4632369" y="6684134"/>
              <a:ext cx="3910351" cy="23889"/>
            </a:xfrm>
            <a:prstGeom prst="line">
              <a:avLst/>
            </a:prstGeom>
            <a:grpFill/>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80462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80E272-FAFB-B528-8626-96377DD7C379}"/>
              </a:ext>
            </a:extLst>
          </p:cNvPr>
          <p:cNvSpPr>
            <a:spLocks noGrp="1"/>
          </p:cNvSpPr>
          <p:nvPr>
            <p:ph type="ctrTitle"/>
          </p:nvPr>
        </p:nvSpPr>
        <p:spPr/>
        <p:txBody>
          <a:bodyPr/>
          <a:lstStyle/>
          <a:p>
            <a:r>
              <a:rPr lang="zh-CN" altLang="en-US" dirty="0"/>
              <a:t>专题</a:t>
            </a:r>
            <a:r>
              <a:rPr lang="en-US" altLang="zh-CN" dirty="0"/>
              <a:t>-</a:t>
            </a:r>
            <a:r>
              <a:rPr lang="zh-CN" altLang="en-US" dirty="0"/>
              <a:t>能源平衡表</a:t>
            </a:r>
          </a:p>
        </p:txBody>
      </p:sp>
      <p:sp>
        <p:nvSpPr>
          <p:cNvPr id="3" name="副标题 2">
            <a:extLst>
              <a:ext uri="{FF2B5EF4-FFF2-40B4-BE49-F238E27FC236}">
                <a16:creationId xmlns:a16="http://schemas.microsoft.com/office/drawing/2014/main" id="{3084A65B-8531-59CD-8BD1-C43E1881BBE2}"/>
              </a:ext>
            </a:extLst>
          </p:cNvPr>
          <p:cNvSpPr>
            <a:spLocks noGrp="1"/>
          </p:cNvSpPr>
          <p:nvPr>
            <p:ph type="subTitle" idx="1"/>
          </p:nvPr>
        </p:nvSpPr>
        <p:spPr/>
        <p:txBody>
          <a:bodyPr/>
          <a:lstStyle/>
          <a:p>
            <a:r>
              <a:rPr lang="zh-CN" altLang="en-US" dirty="0"/>
              <a:t>南京邮电大学经济学院</a:t>
            </a:r>
          </a:p>
        </p:txBody>
      </p:sp>
    </p:spTree>
    <p:extLst>
      <p:ext uri="{BB962C8B-B14F-4D97-AF65-F5344CB8AC3E}">
        <p14:creationId xmlns:p14="http://schemas.microsoft.com/office/powerpoint/2010/main" val="300281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1E3F78-A01E-A7FA-FCB2-4C5586D33184}"/>
              </a:ext>
            </a:extLst>
          </p:cNvPr>
          <p:cNvSpPr>
            <a:spLocks noGrp="1"/>
          </p:cNvSpPr>
          <p:nvPr>
            <p:ph type="title"/>
          </p:nvPr>
        </p:nvSpPr>
        <p:spPr/>
        <p:txBody>
          <a:bodyPr/>
          <a:lstStyle/>
          <a:p>
            <a:r>
              <a:rPr lang="zh-CN" altLang="en-US" dirty="0"/>
              <a:t>平衡关系说明</a:t>
            </a:r>
            <a:r>
              <a:rPr lang="en-US" altLang="zh-CN" dirty="0"/>
              <a:t>-3</a:t>
            </a:r>
            <a:endParaRPr lang="zh-CN" altLang="en-US" dirty="0"/>
          </a:p>
        </p:txBody>
      </p:sp>
      <p:sp>
        <p:nvSpPr>
          <p:cNvPr id="3" name="内容占位符 2">
            <a:extLst>
              <a:ext uri="{FF2B5EF4-FFF2-40B4-BE49-F238E27FC236}">
                <a16:creationId xmlns:a16="http://schemas.microsoft.com/office/drawing/2014/main" id="{369D0A3B-1AC9-4BD4-232E-9D63316B4556}"/>
              </a:ext>
            </a:extLst>
          </p:cNvPr>
          <p:cNvSpPr>
            <a:spLocks noGrp="1"/>
          </p:cNvSpPr>
          <p:nvPr>
            <p:ph idx="1"/>
          </p:nvPr>
        </p:nvSpPr>
        <p:spPr/>
        <p:txBody>
          <a:bodyPr>
            <a:normAutofit/>
          </a:bodyPr>
          <a:lstStyle/>
          <a:p>
            <a:pPr>
              <a:buFont typeface="Wingdings" panose="05000000000000000000" pitchFamily="2" charset="2"/>
              <a:buChar char="Ø"/>
            </a:pPr>
            <a:r>
              <a:rPr lang="zh-CN" altLang="en-US" dirty="0"/>
              <a:t>煤合计</a:t>
            </a:r>
            <a:r>
              <a:rPr lang="en-US" altLang="zh-CN" dirty="0"/>
              <a:t>=</a:t>
            </a:r>
            <a:r>
              <a:rPr lang="zh-CN" altLang="en-US" dirty="0"/>
              <a:t>原煤</a:t>
            </a:r>
            <a:r>
              <a:rPr lang="en-US" altLang="zh-CN" dirty="0"/>
              <a:t>+</a:t>
            </a:r>
            <a:r>
              <a:rPr lang="zh-CN" altLang="en-US" dirty="0"/>
              <a:t>洗精煤</a:t>
            </a:r>
            <a:r>
              <a:rPr lang="en-US" altLang="zh-CN" dirty="0"/>
              <a:t>+</a:t>
            </a:r>
            <a:r>
              <a:rPr lang="zh-CN" altLang="en-US" dirty="0"/>
              <a:t>其他洗煤</a:t>
            </a:r>
            <a:r>
              <a:rPr lang="en-US" altLang="zh-CN" dirty="0"/>
              <a:t>+</a:t>
            </a:r>
            <a:r>
              <a:rPr lang="zh-CN" altLang="en-US" dirty="0"/>
              <a:t>煤制品</a:t>
            </a:r>
            <a:endParaRPr lang="en-US" altLang="zh-CN" dirty="0"/>
          </a:p>
          <a:p>
            <a:pPr marL="540000">
              <a:buFont typeface="Wingdings" panose="05000000000000000000" pitchFamily="2" charset="2"/>
              <a:buChar char="ü"/>
            </a:pPr>
            <a:r>
              <a:rPr lang="zh-CN" altLang="en-US" sz="2400" dirty="0"/>
              <a:t>代码表示：</a:t>
            </a:r>
            <a:r>
              <a:rPr lang="en-US" altLang="zh-CN" sz="2400" dirty="0"/>
              <a:t>C=D+E+F+G</a:t>
            </a:r>
          </a:p>
          <a:p>
            <a:pPr>
              <a:buFont typeface="Wingdings" panose="05000000000000000000" pitchFamily="2" charset="2"/>
              <a:buChar char="Ø"/>
            </a:pPr>
            <a:r>
              <a:rPr lang="zh-CN" altLang="en-US" dirty="0"/>
              <a:t>油品合计</a:t>
            </a:r>
            <a:r>
              <a:rPr lang="en-US" altLang="zh-CN" dirty="0"/>
              <a:t>=</a:t>
            </a:r>
            <a:r>
              <a:rPr lang="zh-CN" altLang="en-US" dirty="0"/>
              <a:t>原油</a:t>
            </a:r>
            <a:r>
              <a:rPr lang="en-US" altLang="zh-CN" dirty="0"/>
              <a:t>+</a:t>
            </a:r>
            <a:r>
              <a:rPr lang="zh-CN" altLang="en-US" dirty="0"/>
              <a:t>汽油</a:t>
            </a:r>
            <a:r>
              <a:rPr lang="en-US" altLang="zh-CN" dirty="0"/>
              <a:t>+</a:t>
            </a:r>
            <a:r>
              <a:rPr lang="zh-CN" altLang="en-US" dirty="0"/>
              <a:t>煤油</a:t>
            </a:r>
            <a:r>
              <a:rPr lang="en-US" altLang="zh-CN" dirty="0"/>
              <a:t>+</a:t>
            </a:r>
            <a:r>
              <a:rPr lang="zh-CN" altLang="en-US" dirty="0"/>
              <a:t>柴油</a:t>
            </a:r>
            <a:r>
              <a:rPr lang="en-US" altLang="zh-CN" dirty="0"/>
              <a:t>+</a:t>
            </a:r>
            <a:r>
              <a:rPr lang="zh-CN" altLang="en-US" dirty="0"/>
              <a:t>柴油</a:t>
            </a:r>
            <a:r>
              <a:rPr lang="en-US" altLang="zh-CN" dirty="0"/>
              <a:t>+</a:t>
            </a:r>
            <a:r>
              <a:rPr lang="zh-CN" altLang="en-US" dirty="0"/>
              <a:t>燃料油</a:t>
            </a:r>
            <a:r>
              <a:rPr lang="en-US" altLang="zh-CN" dirty="0"/>
              <a:t>+</a:t>
            </a:r>
            <a:r>
              <a:rPr lang="zh-CN" altLang="en-US" dirty="0"/>
              <a:t>石脑油</a:t>
            </a:r>
            <a:r>
              <a:rPr lang="en-US" altLang="zh-CN" dirty="0"/>
              <a:t>+</a:t>
            </a:r>
            <a:r>
              <a:rPr lang="zh-CN" altLang="en-US" dirty="0"/>
              <a:t>润滑油</a:t>
            </a:r>
            <a:r>
              <a:rPr lang="en-US" altLang="zh-CN" dirty="0"/>
              <a:t>+</a:t>
            </a:r>
            <a:r>
              <a:rPr lang="zh-CN" altLang="en-US" dirty="0"/>
              <a:t>石蜡</a:t>
            </a:r>
            <a:r>
              <a:rPr lang="en-US" altLang="zh-CN" dirty="0"/>
              <a:t>+</a:t>
            </a:r>
            <a:r>
              <a:rPr lang="zh-CN" altLang="en-US" dirty="0"/>
              <a:t>溶剂油</a:t>
            </a:r>
            <a:r>
              <a:rPr lang="en-US" altLang="zh-CN" dirty="0"/>
              <a:t>+</a:t>
            </a:r>
            <a:r>
              <a:rPr lang="zh-CN" altLang="en-US" dirty="0"/>
              <a:t>石油沥青</a:t>
            </a:r>
            <a:r>
              <a:rPr lang="en-US" altLang="zh-CN" dirty="0"/>
              <a:t>+</a:t>
            </a:r>
            <a:r>
              <a:rPr lang="zh-CN" altLang="en-US" dirty="0"/>
              <a:t>石油焦</a:t>
            </a:r>
            <a:r>
              <a:rPr lang="en-US" altLang="zh-CN" dirty="0"/>
              <a:t>+</a:t>
            </a:r>
            <a:r>
              <a:rPr lang="zh-CN" altLang="en-US" dirty="0"/>
              <a:t>液化石油气</a:t>
            </a:r>
            <a:r>
              <a:rPr lang="en-US" altLang="zh-CN" dirty="0"/>
              <a:t>+</a:t>
            </a:r>
            <a:r>
              <a:rPr lang="zh-CN" altLang="en-US" dirty="0"/>
              <a:t>炼厂干气</a:t>
            </a:r>
            <a:r>
              <a:rPr lang="en-US" altLang="zh-CN" dirty="0"/>
              <a:t>+</a:t>
            </a:r>
            <a:r>
              <a:rPr lang="zh-CN" altLang="en-US" dirty="0"/>
              <a:t>其他石油制品</a:t>
            </a:r>
            <a:endParaRPr lang="en-US" altLang="zh-CN" dirty="0"/>
          </a:p>
          <a:p>
            <a:pPr marL="540000">
              <a:lnSpc>
                <a:spcPct val="100000"/>
              </a:lnSpc>
              <a:buFont typeface="Wingdings" panose="05000000000000000000" pitchFamily="2" charset="2"/>
              <a:buChar char="ü"/>
            </a:pPr>
            <a:r>
              <a:rPr lang="zh-CN" altLang="en-US" sz="2400" dirty="0"/>
              <a:t>代码表示：</a:t>
            </a:r>
            <a:r>
              <a:rPr lang="en-US" altLang="zh-CN" sz="2400" dirty="0"/>
              <a:t>O=P+Q+R+S+T+U+V+W+X+Y+Z+AA+AB+AC</a:t>
            </a:r>
            <a:endParaRPr lang="en-US" altLang="zh-CN" dirty="0"/>
          </a:p>
          <a:p>
            <a:endParaRPr lang="zh-CN" altLang="en-US" dirty="0"/>
          </a:p>
        </p:txBody>
      </p:sp>
      <p:sp>
        <p:nvSpPr>
          <p:cNvPr id="4" name="文本框 3">
            <a:extLst>
              <a:ext uri="{FF2B5EF4-FFF2-40B4-BE49-F238E27FC236}">
                <a16:creationId xmlns:a16="http://schemas.microsoft.com/office/drawing/2014/main" id="{906519E2-48C8-486C-AC2F-811B815E775E}"/>
              </a:ext>
            </a:extLst>
          </p:cNvPr>
          <p:cNvSpPr txBox="1"/>
          <p:nvPr/>
        </p:nvSpPr>
        <p:spPr>
          <a:xfrm>
            <a:off x="838199" y="1259305"/>
            <a:ext cx="2044149" cy="369332"/>
          </a:xfrm>
          <a:prstGeom prst="rect">
            <a:avLst/>
          </a:prstGeom>
          <a:noFill/>
        </p:spPr>
        <p:txBody>
          <a:bodyPr wrap="none" rtlCol="0">
            <a:spAutoFit/>
          </a:bodyPr>
          <a:lstStyle/>
          <a:p>
            <a:r>
              <a:rPr lang="zh-CN" altLang="en-US" b="1" dirty="0">
                <a:solidFill>
                  <a:srgbClr val="FF0000"/>
                </a:solidFill>
                <a:latin typeface="黑体" panose="02010609060101010101" pitchFamily="49" charset="-122"/>
                <a:ea typeface="黑体" panose="02010609060101010101" pitchFamily="49" charset="-122"/>
              </a:rPr>
              <a:t>主要列向平衡关系</a:t>
            </a:r>
          </a:p>
        </p:txBody>
      </p:sp>
    </p:spTree>
    <p:extLst>
      <p:ext uri="{BB962C8B-B14F-4D97-AF65-F5344CB8AC3E}">
        <p14:creationId xmlns:p14="http://schemas.microsoft.com/office/powerpoint/2010/main" val="2996247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B08754-423A-2A5F-D7EC-1622B6564A62}"/>
              </a:ext>
            </a:extLst>
          </p:cNvPr>
          <p:cNvSpPr>
            <a:spLocks noGrp="1"/>
          </p:cNvSpPr>
          <p:nvPr>
            <p:ph type="title"/>
          </p:nvPr>
        </p:nvSpPr>
        <p:spPr/>
        <p:txBody>
          <a:bodyPr/>
          <a:lstStyle/>
          <a:p>
            <a:r>
              <a:rPr lang="zh-CN" altLang="en-US" dirty="0"/>
              <a:t>平衡关系说明</a:t>
            </a:r>
            <a:r>
              <a:rPr lang="en-US" altLang="zh-CN" dirty="0"/>
              <a:t>-4</a:t>
            </a:r>
            <a:endParaRPr lang="zh-CN" altLang="en-US" dirty="0"/>
          </a:p>
        </p:txBody>
      </p:sp>
      <p:sp>
        <p:nvSpPr>
          <p:cNvPr id="3" name="内容占位符 2">
            <a:extLst>
              <a:ext uri="{FF2B5EF4-FFF2-40B4-BE49-F238E27FC236}">
                <a16:creationId xmlns:a16="http://schemas.microsoft.com/office/drawing/2014/main" id="{BED04B11-3ECE-8299-1E9A-ECF2F42AAA59}"/>
              </a:ext>
            </a:extLst>
          </p:cNvPr>
          <p:cNvSpPr>
            <a:spLocks noGrp="1"/>
          </p:cNvSpPr>
          <p:nvPr>
            <p:ph idx="1"/>
          </p:nvPr>
        </p:nvSpPr>
        <p:spPr/>
        <p:txBody>
          <a:bodyPr/>
          <a:lstStyle/>
          <a:p>
            <a:r>
              <a:rPr lang="zh-CN" altLang="en-US" dirty="0"/>
              <a:t>能源消费总量是一定区域内国民经济各行业和居民家庭在一定时期内消费的各种能源的总和。</a:t>
            </a:r>
            <a:endParaRPr lang="en-US" altLang="zh-CN" dirty="0"/>
          </a:p>
          <a:p>
            <a:pPr>
              <a:buFont typeface="Wingdings" panose="05000000000000000000" pitchFamily="2" charset="2"/>
              <a:buChar char="Ø"/>
            </a:pPr>
            <a:r>
              <a:rPr lang="zh-CN" altLang="en-US" dirty="0"/>
              <a:t>某种能源消费总量</a:t>
            </a:r>
            <a:r>
              <a:rPr lang="en-US" altLang="zh-CN" dirty="0"/>
              <a:t>=</a:t>
            </a:r>
            <a:r>
              <a:rPr lang="zh-CN" altLang="en-US" dirty="0"/>
              <a:t>能源加工转换投入量</a:t>
            </a:r>
            <a:r>
              <a:rPr lang="en-US" altLang="zh-CN" dirty="0"/>
              <a:t>+</a:t>
            </a:r>
            <a:r>
              <a:rPr lang="zh-CN" altLang="en-US" dirty="0"/>
              <a:t>终端消费量</a:t>
            </a:r>
            <a:r>
              <a:rPr lang="en-US" altLang="zh-CN" dirty="0"/>
              <a:t>+</a:t>
            </a:r>
            <a:r>
              <a:rPr lang="zh-CN" altLang="en-US" dirty="0"/>
              <a:t>损失量</a:t>
            </a:r>
            <a:endParaRPr lang="en-US" altLang="zh-CN" dirty="0"/>
          </a:p>
          <a:p>
            <a:pPr marL="540000">
              <a:buFont typeface="Wingdings" panose="05000000000000000000" pitchFamily="2" charset="2"/>
              <a:buChar char="ü"/>
            </a:pPr>
            <a:r>
              <a:rPr lang="zh-CN" altLang="en-US" sz="2400" dirty="0"/>
              <a:t>平衡表中用“</a:t>
            </a:r>
            <a:r>
              <a:rPr lang="en-US" altLang="zh-CN" sz="2400" dirty="0"/>
              <a:t>—</a:t>
            </a:r>
            <a:r>
              <a:rPr lang="zh-CN" altLang="en-US" sz="2400" dirty="0"/>
              <a:t>”表示投入量，投入量等于加工转换矩阵中带负号的数据之和。</a:t>
            </a:r>
            <a:endParaRPr lang="en-US" altLang="zh-CN" dirty="0"/>
          </a:p>
          <a:p>
            <a:pPr>
              <a:buFont typeface="Wingdings" panose="05000000000000000000" pitchFamily="2" charset="2"/>
              <a:buChar char="Ø"/>
            </a:pPr>
            <a:r>
              <a:rPr lang="zh-CN" altLang="en-US" dirty="0"/>
              <a:t>总矩阵平衡关系：可供本地区消费的能源量</a:t>
            </a:r>
            <a:r>
              <a:rPr lang="en-US" altLang="zh-CN" dirty="0"/>
              <a:t>=</a:t>
            </a:r>
            <a:r>
              <a:rPr lang="zh-CN" altLang="en-US" dirty="0"/>
              <a:t>加工转换投入量</a:t>
            </a:r>
            <a:r>
              <a:rPr lang="en-US" altLang="zh-CN" dirty="0"/>
              <a:t>+</a:t>
            </a:r>
            <a:r>
              <a:rPr lang="zh-CN" altLang="en-US" dirty="0"/>
              <a:t>终端消费量</a:t>
            </a:r>
            <a:r>
              <a:rPr lang="en-US" altLang="zh-CN" dirty="0"/>
              <a:t>+</a:t>
            </a:r>
            <a:r>
              <a:rPr lang="zh-CN" altLang="en-US" dirty="0"/>
              <a:t>损失量</a:t>
            </a:r>
            <a:r>
              <a:rPr lang="en-US" altLang="zh-CN" dirty="0"/>
              <a:t>+</a:t>
            </a:r>
            <a:r>
              <a:rPr lang="zh-CN" altLang="en-US" dirty="0"/>
              <a:t>平衡差额</a:t>
            </a:r>
            <a:endParaRPr lang="en-US" altLang="zh-CN" dirty="0"/>
          </a:p>
          <a:p>
            <a:endParaRPr lang="zh-CN" altLang="en-US" dirty="0"/>
          </a:p>
        </p:txBody>
      </p:sp>
      <p:sp>
        <p:nvSpPr>
          <p:cNvPr id="5" name="文本框 4">
            <a:extLst>
              <a:ext uri="{FF2B5EF4-FFF2-40B4-BE49-F238E27FC236}">
                <a16:creationId xmlns:a16="http://schemas.microsoft.com/office/drawing/2014/main" id="{AB7691B9-B739-D9B3-56C5-8A2301C31C7D}"/>
              </a:ext>
            </a:extLst>
          </p:cNvPr>
          <p:cNvSpPr txBox="1"/>
          <p:nvPr/>
        </p:nvSpPr>
        <p:spPr>
          <a:xfrm>
            <a:off x="838199" y="1259305"/>
            <a:ext cx="6096000" cy="369332"/>
          </a:xfrm>
          <a:prstGeom prst="rect">
            <a:avLst/>
          </a:prstGeom>
          <a:noFill/>
        </p:spPr>
        <p:txBody>
          <a:bodyPr wrap="square">
            <a:spAutoFit/>
          </a:bodyPr>
          <a:lstStyle/>
          <a:p>
            <a:r>
              <a:rPr lang="zh-CN" altLang="en-US" b="1" dirty="0">
                <a:solidFill>
                  <a:srgbClr val="FF0000"/>
                </a:solidFill>
                <a:latin typeface="黑体" panose="02010609060101010101" pitchFamily="49" charset="-122"/>
                <a:ea typeface="黑体" panose="02010609060101010101" pitchFamily="49" charset="-122"/>
              </a:rPr>
              <a:t>能源消费总量</a:t>
            </a:r>
          </a:p>
        </p:txBody>
      </p:sp>
    </p:spTree>
    <p:extLst>
      <p:ext uri="{BB962C8B-B14F-4D97-AF65-F5344CB8AC3E}">
        <p14:creationId xmlns:p14="http://schemas.microsoft.com/office/powerpoint/2010/main" val="442184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258ABB-B725-B834-A252-834FB14828DE}"/>
              </a:ext>
            </a:extLst>
          </p:cNvPr>
          <p:cNvSpPr>
            <a:spLocks noGrp="1"/>
          </p:cNvSpPr>
          <p:nvPr>
            <p:ph type="title"/>
          </p:nvPr>
        </p:nvSpPr>
        <p:spPr/>
        <p:txBody>
          <a:bodyPr/>
          <a:lstStyle/>
          <a:p>
            <a:r>
              <a:rPr lang="zh-CN" altLang="en-US" dirty="0"/>
              <a:t>名词介绍</a:t>
            </a:r>
          </a:p>
        </p:txBody>
      </p:sp>
      <p:sp>
        <p:nvSpPr>
          <p:cNvPr id="3" name="内容占位符 2">
            <a:extLst>
              <a:ext uri="{FF2B5EF4-FFF2-40B4-BE49-F238E27FC236}">
                <a16:creationId xmlns:a16="http://schemas.microsoft.com/office/drawing/2014/main" id="{969761CE-AE6A-B1DC-76C5-C317A7D82AED}"/>
              </a:ext>
            </a:extLst>
          </p:cNvPr>
          <p:cNvSpPr>
            <a:spLocks noGrp="1"/>
          </p:cNvSpPr>
          <p:nvPr>
            <p:ph idx="1"/>
          </p:nvPr>
        </p:nvSpPr>
        <p:spPr>
          <a:xfrm>
            <a:off x="838199" y="1297858"/>
            <a:ext cx="11009671" cy="4879105"/>
          </a:xfrm>
        </p:spPr>
        <p:txBody>
          <a:bodyPr>
            <a:normAutofit/>
          </a:bodyPr>
          <a:lstStyle/>
          <a:p>
            <a:r>
              <a:rPr lang="en-US" altLang="zh-CN" sz="1700" dirty="0"/>
              <a:t>1. </a:t>
            </a:r>
            <a:r>
              <a:rPr lang="zh-CN" altLang="en-US" sz="1700" dirty="0"/>
              <a:t>可供本地区消费的能源量：从能源资源角度看，本地区实际的可供消费的能源资源数量。</a:t>
            </a:r>
            <a:endParaRPr lang="en-US" altLang="zh-CN" sz="1700" dirty="0"/>
          </a:p>
          <a:p>
            <a:r>
              <a:rPr lang="en-US" altLang="zh-CN" sz="1700" dirty="0"/>
              <a:t>2.</a:t>
            </a:r>
            <a:r>
              <a:rPr lang="zh-CN" altLang="en-US" sz="1700" dirty="0"/>
              <a:t>一次能源生产量：本地区原煤、原油、天然气、水电、风电、核电等生产量。</a:t>
            </a:r>
            <a:endParaRPr lang="en-US" altLang="zh-CN" sz="1700" dirty="0"/>
          </a:p>
          <a:p>
            <a:r>
              <a:rPr lang="en-US" altLang="zh-CN" sz="1700" dirty="0"/>
              <a:t>3. </a:t>
            </a:r>
            <a:r>
              <a:rPr lang="zh-CN" altLang="en-US" sz="1700" dirty="0"/>
              <a:t>回收能：指一些工业废料或城市垃圾回收作为燃料消费的能量，将其作为可供消费的资源中，比如高炉煤气回收后可以用作燃料，煤矸石、造纸黑液可以用于发电。</a:t>
            </a:r>
            <a:endParaRPr lang="en-US" altLang="zh-CN" sz="1700" dirty="0"/>
          </a:p>
          <a:p>
            <a:r>
              <a:rPr lang="en-US" altLang="zh-CN" sz="1700" dirty="0"/>
              <a:t>4. </a:t>
            </a:r>
            <a:r>
              <a:rPr lang="zh-CN" altLang="en-US" sz="1700" dirty="0"/>
              <a:t>进出口：报告期内进、出我国大陆边境的各种能源的数量，以海关统计为准。</a:t>
            </a:r>
            <a:endParaRPr lang="en-US" altLang="zh-CN" sz="1700" dirty="0"/>
          </a:p>
          <a:p>
            <a:r>
              <a:rPr lang="en-US" altLang="zh-CN" sz="1700" dirty="0"/>
              <a:t>5. </a:t>
            </a:r>
            <a:r>
              <a:rPr lang="zh-CN" altLang="en-US" sz="1700" dirty="0"/>
              <a:t>境内轮船和飞机在境外的加油量：指我国大陆地区的飞机、轮船等交通运输工具在国外和港澳台地区的加油量。</a:t>
            </a:r>
            <a:endParaRPr lang="en-US" altLang="zh-CN" sz="1700" dirty="0"/>
          </a:p>
          <a:p>
            <a:r>
              <a:rPr lang="en-US" altLang="zh-CN" sz="1700" dirty="0"/>
              <a:t>6.</a:t>
            </a:r>
            <a:r>
              <a:rPr lang="zh-CN" altLang="en-US" sz="1700" dirty="0"/>
              <a:t>库存量</a:t>
            </a:r>
            <a:r>
              <a:rPr lang="en-US" altLang="zh-CN" sz="1700" dirty="0"/>
              <a:t>:</a:t>
            </a:r>
            <a:r>
              <a:rPr lang="zh-CN" altLang="en-US" sz="1700" dirty="0"/>
              <a:t>本地区某一时点实际结存的各种能源的数量。</a:t>
            </a:r>
            <a:endParaRPr lang="en-US" altLang="zh-CN" sz="1700" dirty="0"/>
          </a:p>
          <a:p>
            <a:r>
              <a:rPr lang="en-US" altLang="zh-CN" sz="1700" dirty="0"/>
              <a:t>7.</a:t>
            </a:r>
            <a:r>
              <a:rPr lang="zh-CN" altLang="en-US" sz="1700" dirty="0"/>
              <a:t> 加工转换投入量：指生产二次能源的企业向能源加工转换装置投入的各种能源数量，在能源平衡表中用“</a:t>
            </a:r>
            <a:r>
              <a:rPr lang="en-US" altLang="zh-CN" sz="1700" dirty="0"/>
              <a:t>—</a:t>
            </a:r>
            <a:r>
              <a:rPr lang="zh-CN" altLang="en-US" sz="1700" dirty="0"/>
              <a:t>”表示投入量，不表示投入量为负值。</a:t>
            </a:r>
            <a:endParaRPr lang="en-US" altLang="zh-CN" sz="1700" dirty="0"/>
          </a:p>
          <a:p>
            <a:r>
              <a:rPr lang="en-US" altLang="zh-CN" sz="1700" dirty="0"/>
              <a:t>8. </a:t>
            </a:r>
            <a:r>
              <a:rPr lang="zh-CN" altLang="en-US" sz="1700" dirty="0"/>
              <a:t>加工转换产出量：指经过能源加工转换装置产出的二次能源产品及其他石油制品和焦化产品。</a:t>
            </a:r>
            <a:endParaRPr lang="en-US" altLang="zh-CN" sz="1700" dirty="0"/>
          </a:p>
          <a:p>
            <a:r>
              <a:rPr lang="en-US" altLang="zh-CN" sz="1700" dirty="0"/>
              <a:t>9.</a:t>
            </a:r>
            <a:r>
              <a:rPr lang="zh-CN" altLang="en-US" sz="1700" dirty="0"/>
              <a:t> 加工转换损失量：加工转换投入量</a:t>
            </a:r>
            <a:r>
              <a:rPr lang="en-US" altLang="zh-CN" sz="1700" dirty="0"/>
              <a:t>—</a:t>
            </a:r>
            <a:r>
              <a:rPr lang="zh-CN" altLang="en-US" sz="1700" dirty="0"/>
              <a:t>加工转换产出量。</a:t>
            </a:r>
            <a:endParaRPr lang="en-US" altLang="zh-CN" sz="1700" dirty="0"/>
          </a:p>
          <a:p>
            <a:r>
              <a:rPr lang="en-US" altLang="zh-CN" sz="1700" dirty="0"/>
              <a:t>10. </a:t>
            </a:r>
            <a:r>
              <a:rPr lang="zh-CN" altLang="en-US" sz="1700" dirty="0"/>
              <a:t>火力发电：锅炉以水为介质将投入的一次能源转化为特定温度和压力的蒸汽，蒸汽推动汽轮机转子旋转，从而带动发电机发电。</a:t>
            </a:r>
            <a:endParaRPr lang="en-US" altLang="zh-CN" sz="1700" dirty="0"/>
          </a:p>
        </p:txBody>
      </p:sp>
    </p:spTree>
    <p:extLst>
      <p:ext uri="{BB962C8B-B14F-4D97-AF65-F5344CB8AC3E}">
        <p14:creationId xmlns:p14="http://schemas.microsoft.com/office/powerpoint/2010/main" val="2400880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258ABB-B725-B834-A252-834FB14828DE}"/>
              </a:ext>
            </a:extLst>
          </p:cNvPr>
          <p:cNvSpPr>
            <a:spLocks noGrp="1"/>
          </p:cNvSpPr>
          <p:nvPr>
            <p:ph type="title"/>
          </p:nvPr>
        </p:nvSpPr>
        <p:spPr/>
        <p:txBody>
          <a:bodyPr/>
          <a:lstStyle/>
          <a:p>
            <a:r>
              <a:rPr lang="zh-CN" altLang="en-US" dirty="0"/>
              <a:t>名词介绍</a:t>
            </a:r>
          </a:p>
        </p:txBody>
      </p:sp>
      <p:sp>
        <p:nvSpPr>
          <p:cNvPr id="3" name="内容占位符 2">
            <a:extLst>
              <a:ext uri="{FF2B5EF4-FFF2-40B4-BE49-F238E27FC236}">
                <a16:creationId xmlns:a16="http://schemas.microsoft.com/office/drawing/2014/main" id="{969761CE-AE6A-B1DC-76C5-C317A7D82AED}"/>
              </a:ext>
            </a:extLst>
          </p:cNvPr>
          <p:cNvSpPr>
            <a:spLocks noGrp="1"/>
          </p:cNvSpPr>
          <p:nvPr>
            <p:ph idx="1"/>
          </p:nvPr>
        </p:nvSpPr>
        <p:spPr>
          <a:xfrm>
            <a:off x="838199" y="1297858"/>
            <a:ext cx="11009671" cy="4879105"/>
          </a:xfrm>
        </p:spPr>
        <p:txBody>
          <a:bodyPr>
            <a:noAutofit/>
          </a:bodyPr>
          <a:lstStyle/>
          <a:p>
            <a:r>
              <a:rPr lang="en-US" altLang="zh-CN" sz="1700" dirty="0"/>
              <a:t>11. </a:t>
            </a:r>
            <a:r>
              <a:rPr lang="zh-CN" altLang="en-US" sz="1700" dirty="0"/>
              <a:t>供热：锅炉以水为介质将投入的能源转化为具有一定温度和压力的蒸汽，供生产生活使用。</a:t>
            </a:r>
            <a:endParaRPr lang="en-US" altLang="zh-CN" sz="1700" dirty="0"/>
          </a:p>
          <a:p>
            <a:r>
              <a:rPr lang="en-US" altLang="zh-CN" sz="1700" dirty="0"/>
              <a:t>12. </a:t>
            </a:r>
            <a:r>
              <a:rPr lang="zh-CN" altLang="en-US" sz="1700" dirty="0"/>
              <a:t>煤炭洗选：通过一定工艺去除原煤中的矸石、灰分和杂质，并进行粒度分级，生产出符合质量标准、适合各种特定用途的洗煤产品的能源加工转换过程。</a:t>
            </a:r>
            <a:endParaRPr lang="en-US" altLang="zh-CN" sz="1700" dirty="0"/>
          </a:p>
          <a:p>
            <a:r>
              <a:rPr lang="en-US" altLang="zh-CN" sz="1700" dirty="0"/>
              <a:t>13. </a:t>
            </a:r>
            <a:r>
              <a:rPr lang="zh-CN" altLang="en-US" sz="1700" dirty="0"/>
              <a:t>炼焦：煤炭焦化的简称，指炼焦煤在隔绝空气条件下加热到</a:t>
            </a:r>
            <a:r>
              <a:rPr lang="en-US" altLang="zh-CN" sz="1700" dirty="0"/>
              <a:t>1000℃</a:t>
            </a:r>
            <a:r>
              <a:rPr lang="zh-CN" altLang="en-US" sz="1700" dirty="0"/>
              <a:t>左右（高温干馏），通过热分解和结焦产生焦炭、焦炉煤气和其他炼焦化学产品的工艺过程。</a:t>
            </a:r>
            <a:endParaRPr lang="en-US" altLang="zh-CN" sz="1700" dirty="0"/>
          </a:p>
          <a:p>
            <a:r>
              <a:rPr lang="en-US" altLang="zh-CN" sz="1700" dirty="0"/>
              <a:t>14. </a:t>
            </a:r>
            <a:r>
              <a:rPr lang="zh-CN" altLang="en-US" sz="1700" dirty="0"/>
              <a:t>炼油：原油经炼油装置工艺加工生产各种石油制品的能源加工转换工艺。</a:t>
            </a:r>
            <a:endParaRPr lang="en-US" altLang="zh-CN" sz="1700" dirty="0"/>
          </a:p>
          <a:p>
            <a:r>
              <a:rPr lang="en-US" altLang="zh-CN" sz="1700" dirty="0"/>
              <a:t>15. </a:t>
            </a:r>
            <a:r>
              <a:rPr lang="zh-CN" altLang="en-US" sz="1700" dirty="0"/>
              <a:t>制气：以煤为原料经过加压气化后，脱硫提纯制得的含有可燃组分的气体。</a:t>
            </a:r>
            <a:endParaRPr lang="en-US" altLang="zh-CN" sz="1700" dirty="0"/>
          </a:p>
          <a:p>
            <a:r>
              <a:rPr lang="en-US" altLang="zh-CN" sz="1700" dirty="0"/>
              <a:t>16.</a:t>
            </a:r>
            <a:r>
              <a:rPr lang="zh-CN" altLang="en-US" sz="1700" dirty="0"/>
              <a:t>天然气液化</a:t>
            </a:r>
            <a:r>
              <a:rPr lang="en-US" altLang="zh-CN" sz="1700" dirty="0"/>
              <a:t>:</a:t>
            </a:r>
            <a:r>
              <a:rPr lang="zh-CN" altLang="en-US" sz="1700" dirty="0"/>
              <a:t>指将气态天然气在液化装置内通过降温、加压转变为液态天然气的生产过程。</a:t>
            </a:r>
            <a:endParaRPr lang="en-US" altLang="zh-CN" sz="1700" dirty="0"/>
          </a:p>
          <a:p>
            <a:r>
              <a:rPr lang="en-US" altLang="zh-CN" sz="1700" dirty="0"/>
              <a:t>17.</a:t>
            </a:r>
            <a:r>
              <a:rPr lang="zh-CN" altLang="en-US" sz="1700" dirty="0"/>
              <a:t> 煤制品加工：在不改变煤炭基本属性的情况下，将其加工成各种固体、液体形态的能源加工转换过程，例如煤球、煤饼、蜂窝煤等。</a:t>
            </a:r>
            <a:endParaRPr lang="en-US" altLang="zh-CN" sz="1700" dirty="0"/>
          </a:p>
          <a:p>
            <a:r>
              <a:rPr lang="en-US" altLang="zh-CN" sz="1700" dirty="0"/>
              <a:t>18. </a:t>
            </a:r>
            <a:r>
              <a:rPr lang="zh-CN" altLang="en-US" sz="1700" dirty="0"/>
              <a:t>损失量：能源在输送、储存和管理过程中出现的跑冒滴漏损散等损失的能源数量。</a:t>
            </a:r>
            <a:endParaRPr lang="en-US" altLang="zh-CN" sz="1700" dirty="0"/>
          </a:p>
          <a:p>
            <a:r>
              <a:rPr lang="en-US" altLang="zh-CN" sz="1700" dirty="0"/>
              <a:t>19.</a:t>
            </a:r>
            <a:r>
              <a:rPr lang="zh-CN" altLang="en-US" sz="1700" dirty="0"/>
              <a:t> 终端消费量：能源消费的最后一个环节，相对于能源加工转换环节而言，不包括加工转换投入量、加工转换损失量和损失量；终端消费等于第一产业</a:t>
            </a:r>
            <a:r>
              <a:rPr lang="en-US" altLang="zh-CN" sz="1700" dirty="0"/>
              <a:t>+</a:t>
            </a:r>
            <a:r>
              <a:rPr lang="zh-CN" altLang="en-US" sz="1700" dirty="0"/>
              <a:t>第二产业</a:t>
            </a:r>
            <a:r>
              <a:rPr lang="en-US" altLang="zh-CN" sz="1700" dirty="0"/>
              <a:t>+</a:t>
            </a:r>
            <a:r>
              <a:rPr lang="zh-CN" altLang="en-US" sz="1700" dirty="0"/>
              <a:t>第三产业</a:t>
            </a:r>
            <a:r>
              <a:rPr lang="en-US" altLang="zh-CN" sz="1700" dirty="0"/>
              <a:t>+</a:t>
            </a:r>
            <a:r>
              <a:rPr lang="zh-CN" altLang="en-US" sz="1700" dirty="0"/>
              <a:t>生活消费。其中第三产业包括交通运输、批发零售和其他。</a:t>
            </a:r>
            <a:endParaRPr lang="en-US" altLang="zh-CN" sz="1700" dirty="0"/>
          </a:p>
          <a:p>
            <a:r>
              <a:rPr lang="en-US" altLang="zh-CN" sz="1700" dirty="0"/>
              <a:t>20. </a:t>
            </a:r>
            <a:r>
              <a:rPr lang="zh-CN" altLang="en-US" sz="1700" dirty="0"/>
              <a:t>平衡差额：平衡表的可供量和消费量在平衡核算时，由于系统误差引起的差额；等于可供量</a:t>
            </a:r>
            <a:r>
              <a:rPr lang="en-US" altLang="zh-CN" sz="1700" dirty="0"/>
              <a:t>—</a:t>
            </a:r>
            <a:r>
              <a:rPr lang="zh-CN" altLang="en-US" sz="1700" dirty="0"/>
              <a:t>消费量合计。</a:t>
            </a:r>
            <a:endParaRPr lang="en-US" altLang="zh-CN" sz="1700" dirty="0"/>
          </a:p>
          <a:p>
            <a:r>
              <a:rPr lang="en-US" altLang="zh-CN" sz="1700" dirty="0"/>
              <a:t>21.</a:t>
            </a:r>
            <a:r>
              <a:rPr lang="zh-CN" altLang="en-US" sz="1700" dirty="0"/>
              <a:t> 消费量合计</a:t>
            </a:r>
            <a:r>
              <a:rPr lang="zh-CN" altLang="en-US" sz="1700" dirty="0">
                <a:sym typeface="Wingdings" panose="05000000000000000000" pitchFamily="2" charset="2"/>
              </a:rPr>
              <a:t>：（</a:t>
            </a:r>
            <a:r>
              <a:rPr lang="zh-CN" altLang="en-US" sz="1700" dirty="0"/>
              <a:t>两种含义</a:t>
            </a:r>
            <a:r>
              <a:rPr lang="zh-CN" altLang="en-US" sz="1700" dirty="0">
                <a:sym typeface="Wingdings" panose="05000000000000000000" pitchFamily="2" charset="2"/>
              </a:rPr>
              <a:t>），一是针对单一能源品种，指某种能源消费总量，等于能源加工转换投入量</a:t>
            </a:r>
            <a:r>
              <a:rPr lang="en-US" altLang="zh-CN" sz="1700" dirty="0">
                <a:sym typeface="Wingdings" panose="05000000000000000000" pitchFamily="2" charset="2"/>
              </a:rPr>
              <a:t>+</a:t>
            </a:r>
            <a:r>
              <a:rPr lang="zh-CN" altLang="en-US" sz="1700" dirty="0">
                <a:sym typeface="Wingdings" panose="05000000000000000000" pitchFamily="2" charset="2"/>
              </a:rPr>
              <a:t>损失量</a:t>
            </a:r>
            <a:r>
              <a:rPr lang="en-US" altLang="zh-CN" sz="1700" dirty="0">
                <a:sym typeface="Wingdings" panose="05000000000000000000" pitchFamily="2" charset="2"/>
              </a:rPr>
              <a:t>+</a:t>
            </a:r>
            <a:r>
              <a:rPr lang="zh-CN" altLang="en-US" sz="1700" dirty="0">
                <a:sym typeface="Wingdings" panose="05000000000000000000" pitchFamily="2" charset="2"/>
              </a:rPr>
              <a:t>终端消费量。其中投入量是加工转换矩阵中带负号的数据之和。</a:t>
            </a:r>
            <a:endParaRPr lang="en-US" altLang="zh-CN" sz="1700" dirty="0"/>
          </a:p>
        </p:txBody>
      </p:sp>
    </p:spTree>
    <p:extLst>
      <p:ext uri="{BB962C8B-B14F-4D97-AF65-F5344CB8AC3E}">
        <p14:creationId xmlns:p14="http://schemas.microsoft.com/office/powerpoint/2010/main" val="1403718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349E81-6D09-5DFD-8B99-9F82A47FCF93}"/>
              </a:ext>
            </a:extLst>
          </p:cNvPr>
          <p:cNvSpPr>
            <a:spLocks noGrp="1"/>
          </p:cNvSpPr>
          <p:nvPr>
            <p:ph type="title"/>
          </p:nvPr>
        </p:nvSpPr>
        <p:spPr/>
        <p:txBody>
          <a:bodyPr/>
          <a:lstStyle/>
          <a:p>
            <a:r>
              <a:rPr lang="zh-CN" altLang="en-US" dirty="0"/>
              <a:t>单项能源平衡表</a:t>
            </a:r>
          </a:p>
        </p:txBody>
      </p:sp>
      <p:sp>
        <p:nvSpPr>
          <p:cNvPr id="3" name="内容占位符 2">
            <a:extLst>
              <a:ext uri="{FF2B5EF4-FFF2-40B4-BE49-F238E27FC236}">
                <a16:creationId xmlns:a16="http://schemas.microsoft.com/office/drawing/2014/main" id="{7A8C48F0-4A34-04C7-F391-5706BAA274A5}"/>
              </a:ext>
            </a:extLst>
          </p:cNvPr>
          <p:cNvSpPr>
            <a:spLocks noGrp="1"/>
          </p:cNvSpPr>
          <p:nvPr>
            <p:ph idx="1"/>
          </p:nvPr>
        </p:nvSpPr>
        <p:spPr/>
        <p:txBody>
          <a:bodyPr/>
          <a:lstStyle/>
          <a:p>
            <a:pPr>
              <a:buFont typeface="Wingdings" panose="05000000000000000000" pitchFamily="2" charset="2"/>
              <a:buChar char="Ø"/>
            </a:pPr>
            <a:r>
              <a:rPr lang="zh-CN" altLang="en-US" dirty="0"/>
              <a:t>反映某个能源品种的可供消费的资源总量及其构成（产量、进口、出口、地区间流入与流出、库存等）、消费总量及其行业构成，消费方式（用于加工转换或终端消费）及其构成；反映其供需平衡状况，等等。如煤炭平衡表、石油平衡表、天然气平衡表等。</a:t>
            </a:r>
          </a:p>
        </p:txBody>
      </p:sp>
    </p:spTree>
    <p:extLst>
      <p:ext uri="{BB962C8B-B14F-4D97-AF65-F5344CB8AC3E}">
        <p14:creationId xmlns:p14="http://schemas.microsoft.com/office/powerpoint/2010/main" val="978326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DAE326-6241-7267-1013-36D8559441BE}"/>
              </a:ext>
            </a:extLst>
          </p:cNvPr>
          <p:cNvSpPr>
            <a:spLocks noGrp="1"/>
          </p:cNvSpPr>
          <p:nvPr>
            <p:ph type="title"/>
          </p:nvPr>
        </p:nvSpPr>
        <p:spPr/>
        <p:txBody>
          <a:bodyPr/>
          <a:lstStyle/>
          <a:p>
            <a:r>
              <a:rPr lang="zh-CN" altLang="en-US" dirty="0"/>
              <a:t>单项能源平衡表</a:t>
            </a:r>
            <a:r>
              <a:rPr lang="en-US" altLang="zh-CN" dirty="0"/>
              <a:t>-</a:t>
            </a:r>
            <a:r>
              <a:rPr lang="zh-CN" altLang="en-US" dirty="0"/>
              <a:t>煤炭平衡表</a:t>
            </a:r>
          </a:p>
        </p:txBody>
      </p:sp>
      <p:pic>
        <p:nvPicPr>
          <p:cNvPr id="6" name="图片 5">
            <a:extLst>
              <a:ext uri="{FF2B5EF4-FFF2-40B4-BE49-F238E27FC236}">
                <a16:creationId xmlns:a16="http://schemas.microsoft.com/office/drawing/2014/main" id="{34EB62C6-E87F-4802-980F-B7C09617504A}"/>
              </a:ext>
            </a:extLst>
          </p:cNvPr>
          <p:cNvPicPr>
            <a:picLocks noChangeAspect="1"/>
          </p:cNvPicPr>
          <p:nvPr/>
        </p:nvPicPr>
        <p:blipFill>
          <a:blip r:embed="rId2"/>
          <a:stretch>
            <a:fillRect/>
          </a:stretch>
        </p:blipFill>
        <p:spPr>
          <a:xfrm>
            <a:off x="838199" y="966621"/>
            <a:ext cx="10755226" cy="5534797"/>
          </a:xfrm>
          <a:prstGeom prst="rect">
            <a:avLst/>
          </a:prstGeom>
        </p:spPr>
      </p:pic>
    </p:spTree>
    <p:extLst>
      <p:ext uri="{BB962C8B-B14F-4D97-AF65-F5344CB8AC3E}">
        <p14:creationId xmlns:p14="http://schemas.microsoft.com/office/powerpoint/2010/main" val="448901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349E81-6D09-5DFD-8B99-9F82A47FCF93}"/>
              </a:ext>
            </a:extLst>
          </p:cNvPr>
          <p:cNvSpPr>
            <a:spLocks noGrp="1"/>
          </p:cNvSpPr>
          <p:nvPr>
            <p:ph type="title"/>
          </p:nvPr>
        </p:nvSpPr>
        <p:spPr/>
        <p:txBody>
          <a:bodyPr/>
          <a:lstStyle/>
          <a:p>
            <a:r>
              <a:rPr lang="zh-CN" altLang="en-US" dirty="0"/>
              <a:t>综合能源平衡表</a:t>
            </a:r>
          </a:p>
        </p:txBody>
      </p:sp>
      <p:sp>
        <p:nvSpPr>
          <p:cNvPr id="3" name="内容占位符 2">
            <a:extLst>
              <a:ext uri="{FF2B5EF4-FFF2-40B4-BE49-F238E27FC236}">
                <a16:creationId xmlns:a16="http://schemas.microsoft.com/office/drawing/2014/main" id="{7A8C48F0-4A34-04C7-F391-5706BAA274A5}"/>
              </a:ext>
            </a:extLst>
          </p:cNvPr>
          <p:cNvSpPr>
            <a:spLocks noGrp="1"/>
          </p:cNvSpPr>
          <p:nvPr>
            <p:ph idx="1"/>
          </p:nvPr>
        </p:nvSpPr>
        <p:spPr/>
        <p:txBody>
          <a:bodyPr/>
          <a:lstStyle/>
          <a:p>
            <a:pPr>
              <a:buFont typeface="Wingdings" panose="05000000000000000000" pitchFamily="2" charset="2"/>
              <a:buChar char="Ø"/>
            </a:pPr>
            <a:r>
              <a:rPr lang="zh-CN" altLang="en-US" dirty="0"/>
              <a:t>反映报告期内所有能源品种的平衡。由于各种能源品种的原始计量单位不同，热值也不一样，必须采用标准量单位，使得各种能源可以加总。</a:t>
            </a:r>
          </a:p>
        </p:txBody>
      </p:sp>
    </p:spTree>
    <p:extLst>
      <p:ext uri="{BB962C8B-B14F-4D97-AF65-F5344CB8AC3E}">
        <p14:creationId xmlns:p14="http://schemas.microsoft.com/office/powerpoint/2010/main" val="2151260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3B48AB-539D-49D0-C300-3C93815EAC1A}"/>
              </a:ext>
            </a:extLst>
          </p:cNvPr>
          <p:cNvSpPr>
            <a:spLocks noGrp="1"/>
          </p:cNvSpPr>
          <p:nvPr>
            <p:ph type="title"/>
          </p:nvPr>
        </p:nvSpPr>
        <p:spPr/>
        <p:txBody>
          <a:bodyPr/>
          <a:lstStyle/>
          <a:p>
            <a:r>
              <a:rPr lang="zh-CN" altLang="en-US" dirty="0"/>
              <a:t>综合能源平衡表</a:t>
            </a:r>
          </a:p>
        </p:txBody>
      </p:sp>
      <p:pic>
        <p:nvPicPr>
          <p:cNvPr id="5" name="图片 4">
            <a:extLst>
              <a:ext uri="{FF2B5EF4-FFF2-40B4-BE49-F238E27FC236}">
                <a16:creationId xmlns:a16="http://schemas.microsoft.com/office/drawing/2014/main" id="{73E3D1A6-1763-3110-53BB-C27D21DF4F77}"/>
              </a:ext>
            </a:extLst>
          </p:cNvPr>
          <p:cNvPicPr>
            <a:picLocks noChangeAspect="1"/>
          </p:cNvPicPr>
          <p:nvPr/>
        </p:nvPicPr>
        <p:blipFill>
          <a:blip r:embed="rId2"/>
          <a:stretch>
            <a:fillRect/>
          </a:stretch>
        </p:blipFill>
        <p:spPr>
          <a:xfrm>
            <a:off x="590550" y="1228358"/>
            <a:ext cx="11083116" cy="5224492"/>
          </a:xfrm>
          <a:prstGeom prst="rect">
            <a:avLst/>
          </a:prstGeom>
        </p:spPr>
      </p:pic>
    </p:spTree>
    <p:extLst>
      <p:ext uri="{BB962C8B-B14F-4D97-AF65-F5344CB8AC3E}">
        <p14:creationId xmlns:p14="http://schemas.microsoft.com/office/powerpoint/2010/main" val="810528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80E333-1D85-F7F1-D3F0-4398E6A24CA8}"/>
              </a:ext>
            </a:extLst>
          </p:cNvPr>
          <p:cNvSpPr>
            <a:spLocks noGrp="1"/>
          </p:cNvSpPr>
          <p:nvPr>
            <p:ph type="title"/>
          </p:nvPr>
        </p:nvSpPr>
        <p:spPr/>
        <p:txBody>
          <a:bodyPr/>
          <a:lstStyle/>
          <a:p>
            <a:r>
              <a:rPr lang="zh-CN" altLang="en-US" dirty="0"/>
              <a:t>能源平衡表或能源数据来源</a:t>
            </a:r>
          </a:p>
        </p:txBody>
      </p:sp>
      <p:sp>
        <p:nvSpPr>
          <p:cNvPr id="3" name="内容占位符 2">
            <a:extLst>
              <a:ext uri="{FF2B5EF4-FFF2-40B4-BE49-F238E27FC236}">
                <a16:creationId xmlns:a16="http://schemas.microsoft.com/office/drawing/2014/main" id="{D2AC2312-8CDD-96CD-C5A2-7BBC9CA94647}"/>
              </a:ext>
            </a:extLst>
          </p:cNvPr>
          <p:cNvSpPr>
            <a:spLocks noGrp="1"/>
          </p:cNvSpPr>
          <p:nvPr>
            <p:ph idx="1"/>
          </p:nvPr>
        </p:nvSpPr>
        <p:spPr>
          <a:xfrm>
            <a:off x="838200" y="1825625"/>
            <a:ext cx="11127658" cy="4351338"/>
          </a:xfrm>
        </p:spPr>
        <p:txBody>
          <a:bodyPr/>
          <a:lstStyle/>
          <a:p>
            <a:r>
              <a:rPr lang="zh-CN" altLang="en-US" dirty="0"/>
              <a:t>国家统计局</a:t>
            </a:r>
            <a:r>
              <a:rPr lang="en-US" altLang="zh-CN" dirty="0"/>
              <a:t>《</a:t>
            </a:r>
            <a:r>
              <a:rPr lang="zh-CN" altLang="en-US" dirty="0"/>
              <a:t>中国能源统计年鉴</a:t>
            </a:r>
            <a:r>
              <a:rPr lang="en-US" altLang="zh-CN" dirty="0"/>
              <a:t>》</a:t>
            </a:r>
          </a:p>
          <a:p>
            <a:r>
              <a:rPr lang="zh-CN" altLang="en-US" dirty="0"/>
              <a:t>国际能源署</a:t>
            </a:r>
            <a:r>
              <a:rPr lang="en-US" altLang="zh-CN" dirty="0"/>
              <a:t>IEA                https://www.iea.org/</a:t>
            </a:r>
          </a:p>
          <a:p>
            <a:r>
              <a:rPr lang="zh-CN" altLang="en-US" dirty="0"/>
              <a:t>英国石油公司</a:t>
            </a:r>
            <a:r>
              <a:rPr lang="en-US" altLang="zh-CN" dirty="0"/>
              <a:t>BP             https://www.bp.com/</a:t>
            </a:r>
            <a:r>
              <a:rPr lang="zh-CN" altLang="en-US" dirty="0"/>
              <a:t>􀀒􀁚􀁚</a:t>
            </a:r>
            <a:endParaRPr lang="en-US" altLang="zh-CN" dirty="0"/>
          </a:p>
          <a:p>
            <a:r>
              <a:rPr lang="zh-CN" altLang="en-US" dirty="0"/>
              <a:t>美国能源情报署</a:t>
            </a:r>
            <a:r>
              <a:rPr lang="en-US" altLang="zh-CN" dirty="0"/>
              <a:t>EIA</a:t>
            </a:r>
            <a:r>
              <a:rPr lang="zh-CN" altLang="en-US" dirty="0"/>
              <a:t>        </a:t>
            </a:r>
            <a:r>
              <a:rPr lang="en-US" altLang="zh-CN" dirty="0"/>
              <a:t>https://www.eia.gov/</a:t>
            </a:r>
            <a:r>
              <a:rPr lang="zh-CN" altLang="en-US" dirty="0"/>
              <a:t> </a:t>
            </a:r>
            <a:endParaRPr lang="en-US" altLang="zh-CN" dirty="0"/>
          </a:p>
          <a:p>
            <a:r>
              <a:rPr lang="zh-CN" altLang="en-US" dirty="0"/>
              <a:t>参考书：国家统计局能源司，能源统计工作手册：中国统计出版社。</a:t>
            </a:r>
            <a:endParaRPr lang="en-US" altLang="zh-CN" dirty="0"/>
          </a:p>
          <a:p>
            <a:endParaRPr lang="en-US" altLang="zh-CN" dirty="0"/>
          </a:p>
          <a:p>
            <a:endParaRPr lang="zh-CN" altLang="en-US" dirty="0"/>
          </a:p>
        </p:txBody>
      </p:sp>
    </p:spTree>
    <p:extLst>
      <p:ext uri="{BB962C8B-B14F-4D97-AF65-F5344CB8AC3E}">
        <p14:creationId xmlns:p14="http://schemas.microsoft.com/office/powerpoint/2010/main" val="3237032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52D51E-1002-C081-2929-99F89A1C6A39}"/>
              </a:ext>
            </a:extLst>
          </p:cNvPr>
          <p:cNvSpPr>
            <a:spLocks noGrp="1"/>
          </p:cNvSpPr>
          <p:nvPr>
            <p:ph type="title"/>
          </p:nvPr>
        </p:nvSpPr>
        <p:spPr/>
        <p:txBody>
          <a:bodyPr/>
          <a:lstStyle/>
          <a:p>
            <a:r>
              <a:rPr lang="zh-CN" altLang="en-US" dirty="0"/>
              <a:t>能源平衡表定义</a:t>
            </a:r>
          </a:p>
        </p:txBody>
      </p:sp>
      <p:sp>
        <p:nvSpPr>
          <p:cNvPr id="3" name="内容占位符 2">
            <a:extLst>
              <a:ext uri="{FF2B5EF4-FFF2-40B4-BE49-F238E27FC236}">
                <a16:creationId xmlns:a16="http://schemas.microsoft.com/office/drawing/2014/main" id="{C121BE93-8C44-CC74-16E3-4CA6643216D2}"/>
              </a:ext>
            </a:extLst>
          </p:cNvPr>
          <p:cNvSpPr>
            <a:spLocks noGrp="1"/>
          </p:cNvSpPr>
          <p:nvPr>
            <p:ph idx="1"/>
          </p:nvPr>
        </p:nvSpPr>
        <p:spPr/>
        <p:txBody>
          <a:bodyPr/>
          <a:lstStyle/>
          <a:p>
            <a:pPr>
              <a:buFont typeface="Wingdings" panose="05000000000000000000" pitchFamily="2" charset="2"/>
              <a:buChar char="Ø"/>
            </a:pPr>
            <a:r>
              <a:rPr lang="zh-CN" altLang="en-US" dirty="0"/>
              <a:t>能源平衡表（</a:t>
            </a:r>
            <a:r>
              <a:rPr lang="en-US" altLang="zh-CN" dirty="0"/>
              <a:t>Energy Balance</a:t>
            </a:r>
            <a:r>
              <a:rPr lang="zh-CN" altLang="en-US" dirty="0"/>
              <a:t>）指以矩阵或数组的形式，反映特定研究对象（国家、地区、企业）的能源流入与流出、生产与加工转换、消费与库存等数量关系的统计表格。</a:t>
            </a:r>
            <a:endParaRPr lang="en-US" altLang="zh-CN" dirty="0"/>
          </a:p>
          <a:p>
            <a:pPr>
              <a:buFont typeface="Wingdings" panose="05000000000000000000" pitchFamily="2" charset="2"/>
              <a:buChar char="Ø"/>
            </a:pPr>
            <a:r>
              <a:rPr lang="zh-CN" altLang="en-US" dirty="0"/>
              <a:t>根据研究对象和数据特征，能源平衡表可以分为：</a:t>
            </a:r>
            <a:endParaRPr lang="en-US" altLang="zh-CN" dirty="0"/>
          </a:p>
          <a:p>
            <a:pPr marL="540000">
              <a:buFont typeface="Wingdings" panose="05000000000000000000" pitchFamily="2" charset="2"/>
              <a:buChar char="ü"/>
            </a:pPr>
            <a:r>
              <a:rPr lang="zh-CN" altLang="en-US" dirty="0"/>
              <a:t>全国</a:t>
            </a:r>
            <a:r>
              <a:rPr lang="en-US" altLang="zh-CN" dirty="0"/>
              <a:t>/</a:t>
            </a:r>
            <a:r>
              <a:rPr lang="zh-CN" altLang="en-US" dirty="0"/>
              <a:t>地区能源平衡表（实物量、标准量）</a:t>
            </a:r>
            <a:endParaRPr lang="en-US" altLang="zh-CN" dirty="0"/>
          </a:p>
          <a:p>
            <a:pPr marL="540000">
              <a:buFont typeface="Wingdings" panose="05000000000000000000" pitchFamily="2" charset="2"/>
              <a:buChar char="ü"/>
            </a:pPr>
            <a:r>
              <a:rPr lang="zh-CN" altLang="en-US" dirty="0"/>
              <a:t>单项（品种）平衡表</a:t>
            </a:r>
            <a:endParaRPr lang="en-US" altLang="zh-CN" dirty="0"/>
          </a:p>
          <a:p>
            <a:pPr marL="540000">
              <a:buFont typeface="Wingdings" panose="05000000000000000000" pitchFamily="2" charset="2"/>
              <a:buChar char="ü"/>
            </a:pPr>
            <a:r>
              <a:rPr lang="zh-CN" altLang="en-US" dirty="0"/>
              <a:t>综合平衡表</a:t>
            </a:r>
          </a:p>
        </p:txBody>
      </p:sp>
    </p:spTree>
    <p:extLst>
      <p:ext uri="{BB962C8B-B14F-4D97-AF65-F5344CB8AC3E}">
        <p14:creationId xmlns:p14="http://schemas.microsoft.com/office/powerpoint/2010/main" val="131695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A1823-58E5-CC79-07CF-1D82F2534451}"/>
              </a:ext>
            </a:extLst>
          </p:cNvPr>
          <p:cNvSpPr>
            <a:spLocks noGrp="1"/>
          </p:cNvSpPr>
          <p:nvPr>
            <p:ph type="title"/>
          </p:nvPr>
        </p:nvSpPr>
        <p:spPr/>
        <p:txBody>
          <a:bodyPr/>
          <a:lstStyle/>
          <a:p>
            <a:r>
              <a:rPr lang="zh-CN" altLang="en-US" dirty="0"/>
              <a:t>能源平衡表示例</a:t>
            </a:r>
          </a:p>
        </p:txBody>
      </p:sp>
      <p:pic>
        <p:nvPicPr>
          <p:cNvPr id="11" name="图片 10">
            <a:extLst>
              <a:ext uri="{FF2B5EF4-FFF2-40B4-BE49-F238E27FC236}">
                <a16:creationId xmlns:a16="http://schemas.microsoft.com/office/drawing/2014/main" id="{7AA62789-DCC5-F4F4-5198-EAB85ECDA1E0}"/>
              </a:ext>
            </a:extLst>
          </p:cNvPr>
          <p:cNvPicPr>
            <a:picLocks noChangeAspect="1"/>
          </p:cNvPicPr>
          <p:nvPr/>
        </p:nvPicPr>
        <p:blipFill>
          <a:blip r:embed="rId2"/>
          <a:stretch>
            <a:fillRect/>
          </a:stretch>
        </p:blipFill>
        <p:spPr>
          <a:xfrm>
            <a:off x="208789" y="1083195"/>
            <a:ext cx="4009171" cy="5717371"/>
          </a:xfrm>
          <a:prstGeom prst="rect">
            <a:avLst/>
          </a:prstGeom>
        </p:spPr>
      </p:pic>
      <p:pic>
        <p:nvPicPr>
          <p:cNvPr id="13" name="图片 12">
            <a:extLst>
              <a:ext uri="{FF2B5EF4-FFF2-40B4-BE49-F238E27FC236}">
                <a16:creationId xmlns:a16="http://schemas.microsoft.com/office/drawing/2014/main" id="{D7B5D9D0-443F-BE06-D7C1-DA2F242639B7}"/>
              </a:ext>
            </a:extLst>
          </p:cNvPr>
          <p:cNvPicPr>
            <a:picLocks noChangeAspect="1"/>
          </p:cNvPicPr>
          <p:nvPr/>
        </p:nvPicPr>
        <p:blipFill>
          <a:blip r:embed="rId3"/>
          <a:stretch>
            <a:fillRect/>
          </a:stretch>
        </p:blipFill>
        <p:spPr>
          <a:xfrm>
            <a:off x="4075862" y="1062318"/>
            <a:ext cx="4040276" cy="5717371"/>
          </a:xfrm>
          <a:prstGeom prst="rect">
            <a:avLst/>
          </a:prstGeom>
        </p:spPr>
      </p:pic>
      <p:pic>
        <p:nvPicPr>
          <p:cNvPr id="15" name="图片 14">
            <a:extLst>
              <a:ext uri="{FF2B5EF4-FFF2-40B4-BE49-F238E27FC236}">
                <a16:creationId xmlns:a16="http://schemas.microsoft.com/office/drawing/2014/main" id="{B3F74644-559B-80B5-8A20-216ED797FD7E}"/>
              </a:ext>
            </a:extLst>
          </p:cNvPr>
          <p:cNvPicPr>
            <a:picLocks noChangeAspect="1"/>
          </p:cNvPicPr>
          <p:nvPr/>
        </p:nvPicPr>
        <p:blipFill>
          <a:blip r:embed="rId4"/>
          <a:stretch>
            <a:fillRect/>
          </a:stretch>
        </p:blipFill>
        <p:spPr>
          <a:xfrm>
            <a:off x="8084106" y="1062318"/>
            <a:ext cx="4009171" cy="5740113"/>
          </a:xfrm>
          <a:prstGeom prst="rect">
            <a:avLst/>
          </a:prstGeom>
        </p:spPr>
      </p:pic>
    </p:spTree>
    <p:extLst>
      <p:ext uri="{BB962C8B-B14F-4D97-AF65-F5344CB8AC3E}">
        <p14:creationId xmlns:p14="http://schemas.microsoft.com/office/powerpoint/2010/main" val="2635943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52D51E-1002-C081-2929-99F89A1C6A39}"/>
              </a:ext>
            </a:extLst>
          </p:cNvPr>
          <p:cNvSpPr>
            <a:spLocks noGrp="1"/>
          </p:cNvSpPr>
          <p:nvPr>
            <p:ph type="title"/>
          </p:nvPr>
        </p:nvSpPr>
        <p:spPr/>
        <p:txBody>
          <a:bodyPr/>
          <a:lstStyle/>
          <a:p>
            <a:r>
              <a:rPr lang="zh-CN" altLang="en-US" dirty="0"/>
              <a:t>能源平衡表的主要作用</a:t>
            </a:r>
          </a:p>
        </p:txBody>
      </p:sp>
      <p:sp>
        <p:nvSpPr>
          <p:cNvPr id="3" name="内容占位符 2">
            <a:extLst>
              <a:ext uri="{FF2B5EF4-FFF2-40B4-BE49-F238E27FC236}">
                <a16:creationId xmlns:a16="http://schemas.microsoft.com/office/drawing/2014/main" id="{C121BE93-8C44-CC74-16E3-4CA6643216D2}"/>
              </a:ext>
            </a:extLst>
          </p:cNvPr>
          <p:cNvSpPr>
            <a:spLocks noGrp="1"/>
          </p:cNvSpPr>
          <p:nvPr>
            <p:ph idx="1"/>
          </p:nvPr>
        </p:nvSpPr>
        <p:spPr/>
        <p:txBody>
          <a:bodyPr/>
          <a:lstStyle/>
          <a:p>
            <a:pPr>
              <a:buFont typeface="Wingdings" panose="05000000000000000000" pitchFamily="2" charset="2"/>
              <a:buChar char="Ø"/>
            </a:pPr>
            <a:r>
              <a:rPr lang="zh-CN" altLang="en-US" dirty="0"/>
              <a:t>全面系统地反映能源运行流程</a:t>
            </a:r>
            <a:endParaRPr lang="en-US" altLang="zh-CN" dirty="0"/>
          </a:p>
          <a:p>
            <a:pPr>
              <a:buFont typeface="Wingdings" panose="05000000000000000000" pitchFamily="2" charset="2"/>
              <a:buChar char="Ø"/>
            </a:pPr>
            <a:r>
              <a:rPr lang="zh-CN" altLang="en-US" dirty="0"/>
              <a:t>反映能源的总供给和总需求</a:t>
            </a:r>
            <a:endParaRPr lang="en-US" altLang="zh-CN" dirty="0"/>
          </a:p>
          <a:p>
            <a:pPr>
              <a:buFont typeface="Wingdings" panose="05000000000000000000" pitchFamily="2" charset="2"/>
              <a:buChar char="Ø"/>
            </a:pPr>
            <a:r>
              <a:rPr lang="zh-CN" altLang="en-US" dirty="0"/>
              <a:t>反映能源的供给结构和消费结构</a:t>
            </a:r>
            <a:endParaRPr lang="en-US" altLang="zh-CN" dirty="0"/>
          </a:p>
          <a:p>
            <a:pPr>
              <a:buFont typeface="Wingdings" panose="05000000000000000000" pitchFamily="2" charset="2"/>
              <a:buChar char="Ø"/>
            </a:pPr>
            <a:r>
              <a:rPr lang="zh-CN" altLang="en-US" dirty="0"/>
              <a:t>反映能源使用、加工转换的效率和效益</a:t>
            </a:r>
            <a:endParaRPr lang="en-US" altLang="zh-CN" dirty="0"/>
          </a:p>
          <a:p>
            <a:pPr>
              <a:buFont typeface="Wingdings" panose="05000000000000000000" pitchFamily="2" charset="2"/>
              <a:buChar char="Ø"/>
            </a:pPr>
            <a:r>
              <a:rPr lang="zh-CN" altLang="en-US" dirty="0"/>
              <a:t>为测算温室气体、应对气候变化工作提供依据</a:t>
            </a:r>
            <a:endParaRPr lang="en-US" altLang="zh-CN" dirty="0"/>
          </a:p>
          <a:p>
            <a:pPr>
              <a:buFont typeface="Wingdings" panose="05000000000000000000" pitchFamily="2" charset="2"/>
              <a:buChar char="Ø"/>
            </a:pPr>
            <a:r>
              <a:rPr lang="zh-CN" altLang="en-US" dirty="0"/>
              <a:t>为各级政府制定能源政策、进行能源管理等提供可靠统计依据</a:t>
            </a:r>
            <a:endParaRPr lang="en-US" altLang="zh-CN" dirty="0"/>
          </a:p>
        </p:txBody>
      </p:sp>
    </p:spTree>
    <p:extLst>
      <p:ext uri="{BB962C8B-B14F-4D97-AF65-F5344CB8AC3E}">
        <p14:creationId xmlns:p14="http://schemas.microsoft.com/office/powerpoint/2010/main" val="960649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52D51E-1002-C081-2929-99F89A1C6A39}"/>
              </a:ext>
            </a:extLst>
          </p:cNvPr>
          <p:cNvSpPr>
            <a:spLocks noGrp="1"/>
          </p:cNvSpPr>
          <p:nvPr>
            <p:ph type="title"/>
          </p:nvPr>
        </p:nvSpPr>
        <p:spPr/>
        <p:txBody>
          <a:bodyPr/>
          <a:lstStyle/>
          <a:p>
            <a:r>
              <a:rPr lang="zh-CN" altLang="en-US" dirty="0"/>
              <a:t>编制能源平衡表的核算原则</a:t>
            </a:r>
          </a:p>
        </p:txBody>
      </p:sp>
      <p:sp>
        <p:nvSpPr>
          <p:cNvPr id="3" name="内容占位符 2">
            <a:extLst>
              <a:ext uri="{FF2B5EF4-FFF2-40B4-BE49-F238E27FC236}">
                <a16:creationId xmlns:a16="http://schemas.microsoft.com/office/drawing/2014/main" id="{C121BE93-8C44-CC74-16E3-4CA6643216D2}"/>
              </a:ext>
            </a:extLst>
          </p:cNvPr>
          <p:cNvSpPr>
            <a:spLocks noGrp="1"/>
          </p:cNvSpPr>
          <p:nvPr>
            <p:ph idx="1"/>
          </p:nvPr>
        </p:nvSpPr>
        <p:spPr/>
        <p:txBody>
          <a:bodyPr/>
          <a:lstStyle/>
          <a:p>
            <a:pPr>
              <a:lnSpc>
                <a:spcPct val="100000"/>
              </a:lnSpc>
              <a:buFont typeface="Wingdings" panose="05000000000000000000" pitchFamily="2" charset="2"/>
              <a:buChar char="Ø"/>
            </a:pPr>
            <a:r>
              <a:rPr lang="zh-CN" altLang="en-US" dirty="0"/>
              <a:t>能量守恒原则</a:t>
            </a:r>
            <a:endParaRPr lang="en-US" altLang="zh-CN" dirty="0"/>
          </a:p>
          <a:p>
            <a:pPr marL="540000">
              <a:lnSpc>
                <a:spcPct val="100000"/>
              </a:lnSpc>
              <a:buFont typeface="Wingdings" panose="05000000000000000000" pitchFamily="2" charset="2"/>
              <a:buChar char="ü"/>
            </a:pPr>
            <a:r>
              <a:rPr lang="zh-CN" altLang="en-US" sz="2400" dirty="0"/>
              <a:t>最重要的原则；所有能源各品种均需要有来源也需要有去向。</a:t>
            </a:r>
            <a:endParaRPr lang="en-US" altLang="zh-CN" sz="2400" dirty="0"/>
          </a:p>
          <a:p>
            <a:pPr>
              <a:lnSpc>
                <a:spcPct val="100000"/>
              </a:lnSpc>
              <a:buFont typeface="Wingdings" panose="05000000000000000000" pitchFamily="2" charset="2"/>
              <a:buChar char="Ø"/>
            </a:pPr>
            <a:r>
              <a:rPr lang="zh-CN" altLang="en-US" dirty="0"/>
              <a:t>投入、产出、用途流向对应原则</a:t>
            </a:r>
            <a:endParaRPr lang="en-US" altLang="zh-CN" dirty="0"/>
          </a:p>
          <a:p>
            <a:pPr marL="540000">
              <a:lnSpc>
                <a:spcPct val="100000"/>
              </a:lnSpc>
              <a:buFont typeface="Wingdings" panose="05000000000000000000" pitchFamily="2" charset="2"/>
              <a:buChar char="ü"/>
            </a:pPr>
            <a:r>
              <a:rPr lang="zh-CN" altLang="en-US" sz="2400" dirty="0"/>
              <a:t>能源加工转换要有投入、同时也要有流出，产出流向也应该有记载；用途流向主要指消费、销售、出口、流向其他地区或增加库存。</a:t>
            </a:r>
            <a:endParaRPr lang="en-US" altLang="zh-CN" sz="2400" dirty="0"/>
          </a:p>
          <a:p>
            <a:pPr>
              <a:lnSpc>
                <a:spcPct val="100000"/>
              </a:lnSpc>
              <a:buFont typeface="Wingdings" panose="05000000000000000000" pitchFamily="2" charset="2"/>
              <a:buChar char="Ø"/>
            </a:pPr>
            <a:r>
              <a:rPr lang="zh-CN" altLang="en-US" dirty="0"/>
              <a:t>协调与统一原则</a:t>
            </a:r>
            <a:endParaRPr lang="en-US" altLang="zh-CN" dirty="0"/>
          </a:p>
          <a:p>
            <a:pPr marL="540000">
              <a:lnSpc>
                <a:spcPct val="100000"/>
              </a:lnSpc>
              <a:buFont typeface="Wingdings" panose="05000000000000000000" pitchFamily="2" charset="2"/>
              <a:buChar char="ü"/>
            </a:pPr>
            <a:r>
              <a:rPr lang="zh-CN" altLang="en-US" sz="2400" dirty="0"/>
              <a:t>协调是指数字之间要协调，包括表内的数字、附表的数字、历史的数字等；统一是指数字计算口径、折算标准、行业分类标准、产品标准等统一。</a:t>
            </a:r>
            <a:endParaRPr lang="en-US" altLang="zh-CN" sz="2400" dirty="0"/>
          </a:p>
          <a:p>
            <a:pPr>
              <a:buFont typeface="Wingdings" panose="05000000000000000000" pitchFamily="2" charset="2"/>
              <a:buChar char="Ø"/>
            </a:pPr>
            <a:endParaRPr lang="en-US" altLang="zh-CN" dirty="0"/>
          </a:p>
        </p:txBody>
      </p:sp>
    </p:spTree>
    <p:extLst>
      <p:ext uri="{BB962C8B-B14F-4D97-AF65-F5344CB8AC3E}">
        <p14:creationId xmlns:p14="http://schemas.microsoft.com/office/powerpoint/2010/main" val="2947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349E81-6D09-5DFD-8B99-9F82A47FCF93}"/>
              </a:ext>
            </a:extLst>
          </p:cNvPr>
          <p:cNvSpPr>
            <a:spLocks noGrp="1"/>
          </p:cNvSpPr>
          <p:nvPr>
            <p:ph type="title"/>
          </p:nvPr>
        </p:nvSpPr>
        <p:spPr/>
        <p:txBody>
          <a:bodyPr/>
          <a:lstStyle/>
          <a:p>
            <a:r>
              <a:rPr lang="zh-CN" altLang="en-US" dirty="0"/>
              <a:t>全国能源平衡表</a:t>
            </a:r>
          </a:p>
        </p:txBody>
      </p:sp>
      <p:sp>
        <p:nvSpPr>
          <p:cNvPr id="3" name="内容占位符 2">
            <a:extLst>
              <a:ext uri="{FF2B5EF4-FFF2-40B4-BE49-F238E27FC236}">
                <a16:creationId xmlns:a16="http://schemas.microsoft.com/office/drawing/2014/main" id="{7A8C48F0-4A34-04C7-F391-5706BAA274A5}"/>
              </a:ext>
            </a:extLst>
          </p:cNvPr>
          <p:cNvSpPr>
            <a:spLocks noGrp="1"/>
          </p:cNvSpPr>
          <p:nvPr>
            <p:ph idx="1"/>
          </p:nvPr>
        </p:nvSpPr>
        <p:spPr/>
        <p:txBody>
          <a:bodyPr/>
          <a:lstStyle/>
          <a:p>
            <a:pPr>
              <a:buFont typeface="Wingdings" panose="05000000000000000000" pitchFamily="2" charset="2"/>
              <a:buChar char="Ø"/>
            </a:pPr>
            <a:r>
              <a:rPr lang="zh-CN" altLang="en-US" dirty="0"/>
              <a:t>全国能源平衡表是把各种能源，按照能源品种之间的加工转换投入与产出的对应关系，有机的组合在一张表内，构成一幅棋盘式的数字矩阵。</a:t>
            </a:r>
            <a:endParaRPr lang="en-US" altLang="zh-CN" dirty="0"/>
          </a:p>
          <a:p>
            <a:pPr marL="540000">
              <a:buFont typeface="Wingdings" panose="05000000000000000000" pitchFamily="2" charset="2"/>
              <a:buChar char="ü"/>
            </a:pPr>
            <a:r>
              <a:rPr lang="zh-CN" altLang="en-US" sz="2400" dirty="0"/>
              <a:t>实物量能源平衡表：根据各种能源的不同形态，分别采取不同的实物计量单位编制的平衡表，例如煤炭、焦炭等固体能源是以吨为单位，天然气以立方米为单位，热力以焦耳为单位，电力</a:t>
            </a:r>
            <a:r>
              <a:rPr lang="en-US" altLang="zh-CN" sz="2400" dirty="0"/>
              <a:t>kwh</a:t>
            </a:r>
            <a:r>
              <a:rPr lang="zh-CN" altLang="en-US" dirty="0"/>
              <a:t>。</a:t>
            </a:r>
            <a:endParaRPr lang="en-US" altLang="zh-CN" dirty="0"/>
          </a:p>
          <a:p>
            <a:pPr marL="540000">
              <a:buFont typeface="Wingdings" panose="05000000000000000000" pitchFamily="2" charset="2"/>
              <a:buChar char="ü"/>
            </a:pPr>
            <a:r>
              <a:rPr lang="zh-CN" altLang="en-US" sz="2400" dirty="0"/>
              <a:t>标准量能源平衡表：以实物量能源平衡表为基础，将各种能源按照各自的指标系数，折算成标准能源单位，编制的能源平衡表，目前我国采用的标准能源单位是标准煤，即每千克标准煤的热值为</a:t>
            </a:r>
            <a:r>
              <a:rPr lang="en-US" altLang="zh-CN" sz="2400" dirty="0"/>
              <a:t>7000</a:t>
            </a:r>
            <a:r>
              <a:rPr lang="zh-CN" altLang="en-US" sz="2400" dirty="0"/>
              <a:t>大卡。</a:t>
            </a:r>
          </a:p>
        </p:txBody>
      </p:sp>
    </p:spTree>
    <p:extLst>
      <p:ext uri="{BB962C8B-B14F-4D97-AF65-F5344CB8AC3E}">
        <p14:creationId xmlns:p14="http://schemas.microsoft.com/office/powerpoint/2010/main" val="384980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87AE65-20E6-DD65-B0E5-A418CA434557}"/>
              </a:ext>
            </a:extLst>
          </p:cNvPr>
          <p:cNvSpPr>
            <a:spLocks noGrp="1"/>
          </p:cNvSpPr>
          <p:nvPr>
            <p:ph type="title"/>
          </p:nvPr>
        </p:nvSpPr>
        <p:spPr/>
        <p:txBody>
          <a:bodyPr/>
          <a:lstStyle/>
          <a:p>
            <a:r>
              <a:rPr lang="zh-CN" altLang="en-US" dirty="0"/>
              <a:t>全国能源平衡表</a:t>
            </a:r>
            <a:r>
              <a:rPr lang="en-US" altLang="zh-CN" dirty="0"/>
              <a:t>-2019</a:t>
            </a:r>
            <a:r>
              <a:rPr lang="zh-CN" altLang="en-US" dirty="0"/>
              <a:t>年表</a:t>
            </a:r>
          </a:p>
        </p:txBody>
      </p:sp>
      <p:pic>
        <p:nvPicPr>
          <p:cNvPr id="7" name="图片 6">
            <a:extLst>
              <a:ext uri="{FF2B5EF4-FFF2-40B4-BE49-F238E27FC236}">
                <a16:creationId xmlns:a16="http://schemas.microsoft.com/office/drawing/2014/main" id="{CC4AFB99-06BF-72C3-3738-DD4A522BF383}"/>
              </a:ext>
            </a:extLst>
          </p:cNvPr>
          <p:cNvPicPr>
            <a:picLocks noChangeAspect="1"/>
          </p:cNvPicPr>
          <p:nvPr/>
        </p:nvPicPr>
        <p:blipFill>
          <a:blip r:embed="rId2"/>
          <a:stretch>
            <a:fillRect/>
          </a:stretch>
        </p:blipFill>
        <p:spPr>
          <a:xfrm>
            <a:off x="0" y="1163854"/>
            <a:ext cx="12192000" cy="4530291"/>
          </a:xfrm>
          <a:prstGeom prst="rect">
            <a:avLst/>
          </a:prstGeom>
        </p:spPr>
      </p:pic>
    </p:spTree>
    <p:extLst>
      <p:ext uri="{BB962C8B-B14F-4D97-AF65-F5344CB8AC3E}">
        <p14:creationId xmlns:p14="http://schemas.microsoft.com/office/powerpoint/2010/main" val="4086490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9270F4-D23A-CFB1-E6D5-9D31018CCE59}"/>
              </a:ext>
            </a:extLst>
          </p:cNvPr>
          <p:cNvSpPr>
            <a:spLocks noGrp="1"/>
          </p:cNvSpPr>
          <p:nvPr>
            <p:ph type="title"/>
          </p:nvPr>
        </p:nvSpPr>
        <p:spPr/>
        <p:txBody>
          <a:bodyPr/>
          <a:lstStyle/>
          <a:p>
            <a:r>
              <a:rPr lang="zh-CN" altLang="en-US" dirty="0"/>
              <a:t>平衡关系说明</a:t>
            </a:r>
            <a:r>
              <a:rPr lang="en-US" altLang="zh-CN" dirty="0"/>
              <a:t>-1</a:t>
            </a:r>
            <a:endParaRPr lang="zh-CN" altLang="en-US" dirty="0"/>
          </a:p>
        </p:txBody>
      </p:sp>
      <p:sp>
        <p:nvSpPr>
          <p:cNvPr id="3" name="内容占位符 2">
            <a:extLst>
              <a:ext uri="{FF2B5EF4-FFF2-40B4-BE49-F238E27FC236}">
                <a16:creationId xmlns:a16="http://schemas.microsoft.com/office/drawing/2014/main" id="{94A2C6DD-67F0-21CE-0065-0425DD1F83CA}"/>
              </a:ext>
            </a:extLst>
          </p:cNvPr>
          <p:cNvSpPr>
            <a:spLocks noGrp="1"/>
          </p:cNvSpPr>
          <p:nvPr>
            <p:ph idx="1"/>
          </p:nvPr>
        </p:nvSpPr>
        <p:spPr>
          <a:xfrm>
            <a:off x="752475" y="1358900"/>
            <a:ext cx="11163300" cy="4351338"/>
          </a:xfrm>
        </p:spPr>
        <p:txBody>
          <a:bodyPr>
            <a:normAutofit/>
          </a:bodyPr>
          <a:lstStyle/>
          <a:p>
            <a:r>
              <a:rPr lang="en-US" altLang="zh-CN" dirty="0"/>
              <a:t>1. </a:t>
            </a:r>
            <a:r>
              <a:rPr lang="zh-CN" altLang="en-US" dirty="0"/>
              <a:t>三大矩阵：可供消费的能源量部分、能源加工转换核算部分、终端消费核算部分。同时还有损失量、平衡差额和消费量合计。</a:t>
            </a:r>
            <a:endParaRPr lang="en-US" altLang="zh-CN" dirty="0"/>
          </a:p>
          <a:p>
            <a:r>
              <a:rPr lang="en-US" altLang="zh-CN" dirty="0"/>
              <a:t>2. </a:t>
            </a:r>
            <a:r>
              <a:rPr lang="zh-CN" altLang="en-US" dirty="0"/>
              <a:t>主栏（行）列示指标，表示能源流向；宾栏（列）列示能源品种。</a:t>
            </a:r>
            <a:endParaRPr lang="en-US" altLang="zh-CN" dirty="0"/>
          </a:p>
          <a:p>
            <a:r>
              <a:rPr lang="en-US" altLang="zh-CN" dirty="0"/>
              <a:t>3.</a:t>
            </a:r>
            <a:r>
              <a:rPr lang="zh-CN" altLang="en-US" dirty="0"/>
              <a:t>在可供消费的能源量部分矩阵中，出口、境外轮船飞机在境内的加油量、年末库存等指标在平衡表中用“</a:t>
            </a:r>
            <a:r>
              <a:rPr lang="en-US" altLang="zh-CN" dirty="0"/>
              <a:t>—</a:t>
            </a:r>
            <a:r>
              <a:rPr lang="zh-CN" altLang="en-US" dirty="0"/>
              <a:t>”表示，表示在计算可供本地区消费的能源量时，这些指标是扣减项，不是表示这些指标是负数。</a:t>
            </a:r>
            <a:endParaRPr lang="en-US" altLang="zh-CN" dirty="0"/>
          </a:p>
          <a:p>
            <a:r>
              <a:rPr lang="en-US" altLang="zh-CN" dirty="0"/>
              <a:t>4. </a:t>
            </a:r>
            <a:r>
              <a:rPr lang="zh-CN" altLang="en-US" dirty="0"/>
              <a:t>在能源加工转换矩阵中，“</a:t>
            </a:r>
            <a:r>
              <a:rPr lang="en-US" altLang="zh-CN" dirty="0"/>
              <a:t>—</a:t>
            </a:r>
            <a:r>
              <a:rPr lang="zh-CN" altLang="en-US" dirty="0"/>
              <a:t>”表示投入量，不表示投入量是负值。</a:t>
            </a:r>
            <a:endParaRPr lang="en-US" altLang="zh-CN" dirty="0"/>
          </a:p>
        </p:txBody>
      </p:sp>
    </p:spTree>
    <p:extLst>
      <p:ext uri="{BB962C8B-B14F-4D97-AF65-F5344CB8AC3E}">
        <p14:creationId xmlns:p14="http://schemas.microsoft.com/office/powerpoint/2010/main" val="2892599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1E3F78-A01E-A7FA-FCB2-4C5586D33184}"/>
              </a:ext>
            </a:extLst>
          </p:cNvPr>
          <p:cNvSpPr>
            <a:spLocks noGrp="1"/>
          </p:cNvSpPr>
          <p:nvPr>
            <p:ph type="title"/>
          </p:nvPr>
        </p:nvSpPr>
        <p:spPr/>
        <p:txBody>
          <a:bodyPr/>
          <a:lstStyle/>
          <a:p>
            <a:r>
              <a:rPr lang="zh-CN" altLang="en-US" dirty="0"/>
              <a:t>平衡关系说明</a:t>
            </a:r>
            <a:r>
              <a:rPr lang="en-US" altLang="zh-CN" dirty="0"/>
              <a:t>-2</a:t>
            </a:r>
            <a:endParaRPr lang="zh-CN" altLang="en-US" dirty="0"/>
          </a:p>
        </p:txBody>
      </p:sp>
      <p:sp>
        <p:nvSpPr>
          <p:cNvPr id="3" name="内容占位符 2">
            <a:extLst>
              <a:ext uri="{FF2B5EF4-FFF2-40B4-BE49-F238E27FC236}">
                <a16:creationId xmlns:a16="http://schemas.microsoft.com/office/drawing/2014/main" id="{369D0A3B-1AC9-4BD4-232E-9D63316B4556}"/>
              </a:ext>
            </a:extLst>
          </p:cNvPr>
          <p:cNvSpPr>
            <a:spLocks noGrp="1"/>
          </p:cNvSpPr>
          <p:nvPr>
            <p:ph idx="1"/>
          </p:nvPr>
        </p:nvSpPr>
        <p:spPr/>
        <p:txBody>
          <a:bodyPr>
            <a:normAutofit lnSpcReduction="10000"/>
          </a:bodyPr>
          <a:lstStyle/>
          <a:p>
            <a:pPr>
              <a:buFont typeface="Wingdings" panose="05000000000000000000" pitchFamily="2" charset="2"/>
              <a:buChar char="Ø"/>
            </a:pPr>
            <a:r>
              <a:rPr lang="zh-CN" altLang="en-US" dirty="0"/>
              <a:t>可供本地区消费的能源量</a:t>
            </a:r>
            <a:r>
              <a:rPr lang="en-US" altLang="zh-CN" dirty="0"/>
              <a:t>=</a:t>
            </a:r>
            <a:r>
              <a:rPr lang="zh-CN" altLang="en-US" dirty="0"/>
              <a:t>一次能源生产量</a:t>
            </a:r>
            <a:r>
              <a:rPr lang="en-US" altLang="zh-CN" dirty="0"/>
              <a:t>+</a:t>
            </a:r>
            <a:r>
              <a:rPr lang="zh-CN" altLang="en-US" dirty="0"/>
              <a:t>进口量</a:t>
            </a:r>
            <a:r>
              <a:rPr lang="en-US" altLang="zh-CN" dirty="0"/>
              <a:t>+</a:t>
            </a:r>
            <a:r>
              <a:rPr lang="zh-CN" altLang="en-US" dirty="0"/>
              <a:t>境内飞机和轮船在境外的加油量</a:t>
            </a:r>
            <a:r>
              <a:rPr lang="en-US" altLang="zh-CN" dirty="0"/>
              <a:t>—</a:t>
            </a:r>
            <a:r>
              <a:rPr lang="zh-CN" altLang="en-US" dirty="0"/>
              <a:t>出口量</a:t>
            </a:r>
            <a:r>
              <a:rPr lang="en-US" altLang="zh-CN" dirty="0"/>
              <a:t>—</a:t>
            </a:r>
            <a:r>
              <a:rPr lang="zh-CN" altLang="en-US" dirty="0"/>
              <a:t>境外飞机和轮船在境内的加油量</a:t>
            </a:r>
            <a:r>
              <a:rPr lang="en-US" altLang="zh-CN" dirty="0"/>
              <a:t>+</a:t>
            </a:r>
            <a:r>
              <a:rPr lang="zh-CN" altLang="en-US" dirty="0"/>
              <a:t>库存变化                                                                             </a:t>
            </a:r>
            <a:r>
              <a:rPr lang="zh-CN" altLang="en-US" dirty="0">
                <a:solidFill>
                  <a:srgbClr val="00B0F0"/>
                </a:solidFill>
              </a:rPr>
              <a:t>（资源平衡）</a:t>
            </a:r>
            <a:endParaRPr lang="en-US" altLang="zh-CN" dirty="0">
              <a:solidFill>
                <a:srgbClr val="00B0F0"/>
              </a:solidFill>
            </a:endParaRPr>
          </a:p>
          <a:p>
            <a:pPr marL="540000">
              <a:buFont typeface="Wingdings" panose="05000000000000000000" pitchFamily="2" charset="2"/>
              <a:buChar char="ü"/>
            </a:pPr>
            <a:r>
              <a:rPr lang="zh-CN" altLang="en-US" sz="2400" dirty="0"/>
              <a:t>代码表示：</a:t>
            </a:r>
            <a:r>
              <a:rPr lang="en-US" altLang="zh-CN" sz="2400" dirty="0"/>
              <a:t>1=2+6+7—8—9+10</a:t>
            </a:r>
          </a:p>
          <a:p>
            <a:pPr>
              <a:buFont typeface="Wingdings" panose="05000000000000000000" pitchFamily="2" charset="2"/>
              <a:buChar char="Ø"/>
            </a:pPr>
            <a:r>
              <a:rPr lang="zh-CN" altLang="en-US" dirty="0"/>
              <a:t>加工转换投入量</a:t>
            </a:r>
            <a:r>
              <a:rPr lang="en-US" altLang="zh-CN" dirty="0"/>
              <a:t>=</a:t>
            </a:r>
            <a:r>
              <a:rPr lang="zh-CN" altLang="en-US" dirty="0"/>
              <a:t>火力发电</a:t>
            </a:r>
            <a:r>
              <a:rPr lang="en-US" altLang="zh-CN" dirty="0"/>
              <a:t>+</a:t>
            </a:r>
            <a:r>
              <a:rPr lang="zh-CN" altLang="en-US" dirty="0"/>
              <a:t>供热</a:t>
            </a:r>
            <a:r>
              <a:rPr lang="en-US" altLang="zh-CN" dirty="0"/>
              <a:t>+</a:t>
            </a:r>
            <a:r>
              <a:rPr lang="zh-CN" altLang="en-US" dirty="0"/>
              <a:t>煤炭洗选</a:t>
            </a:r>
            <a:r>
              <a:rPr lang="en-US" altLang="zh-CN" dirty="0"/>
              <a:t>+</a:t>
            </a:r>
            <a:r>
              <a:rPr lang="zh-CN" altLang="en-US" dirty="0"/>
              <a:t>炼焦</a:t>
            </a:r>
            <a:r>
              <a:rPr lang="en-US" altLang="zh-CN" dirty="0"/>
              <a:t>+</a:t>
            </a:r>
            <a:r>
              <a:rPr lang="zh-CN" altLang="en-US" dirty="0"/>
              <a:t>炼油及煤制油</a:t>
            </a:r>
            <a:r>
              <a:rPr lang="en-US" altLang="zh-CN" dirty="0"/>
              <a:t>+</a:t>
            </a:r>
            <a:r>
              <a:rPr lang="zh-CN" altLang="en-US" dirty="0"/>
              <a:t>制气</a:t>
            </a:r>
            <a:r>
              <a:rPr lang="en-US" altLang="zh-CN" dirty="0"/>
              <a:t>+</a:t>
            </a:r>
            <a:r>
              <a:rPr lang="zh-CN" altLang="en-US" dirty="0"/>
              <a:t>天然气液化</a:t>
            </a:r>
            <a:r>
              <a:rPr lang="en-US" altLang="zh-CN" dirty="0"/>
              <a:t>+</a:t>
            </a:r>
            <a:r>
              <a:rPr lang="zh-CN" altLang="en-US" dirty="0"/>
              <a:t>煤制品加工</a:t>
            </a:r>
            <a:r>
              <a:rPr lang="en-US" altLang="zh-CN" dirty="0"/>
              <a:t>+</a:t>
            </a:r>
            <a:r>
              <a:rPr lang="zh-CN" altLang="en-US" dirty="0"/>
              <a:t>回收能                  </a:t>
            </a:r>
            <a:r>
              <a:rPr lang="zh-CN" altLang="en-US" dirty="0">
                <a:solidFill>
                  <a:srgbClr val="00B0F0"/>
                </a:solidFill>
              </a:rPr>
              <a:t>（加工转换平衡）</a:t>
            </a:r>
            <a:endParaRPr lang="en-US" altLang="zh-CN" dirty="0">
              <a:solidFill>
                <a:srgbClr val="00B0F0"/>
              </a:solidFill>
            </a:endParaRPr>
          </a:p>
          <a:p>
            <a:pPr marL="540000">
              <a:lnSpc>
                <a:spcPct val="100000"/>
              </a:lnSpc>
              <a:buFont typeface="Wingdings" panose="05000000000000000000" pitchFamily="2" charset="2"/>
              <a:buChar char="ü"/>
            </a:pPr>
            <a:r>
              <a:rPr lang="zh-CN" altLang="en-US" sz="2400" dirty="0"/>
              <a:t>代码表示：</a:t>
            </a:r>
            <a:r>
              <a:rPr lang="en-US" altLang="zh-CN" sz="2400" dirty="0"/>
              <a:t>11=12+13+14+15+16+18+20+21+22</a:t>
            </a:r>
          </a:p>
          <a:p>
            <a:pPr>
              <a:buFont typeface="Wingdings" panose="05000000000000000000" pitchFamily="2" charset="2"/>
              <a:buChar char="Ø"/>
            </a:pPr>
            <a:r>
              <a:rPr lang="zh-CN" altLang="en-US" dirty="0"/>
              <a:t>终端消费量</a:t>
            </a:r>
            <a:r>
              <a:rPr lang="en-US" altLang="zh-CN" dirty="0"/>
              <a:t>=</a:t>
            </a:r>
            <a:r>
              <a:rPr lang="zh-CN" altLang="en-US" dirty="0"/>
              <a:t>农林牧渔</a:t>
            </a:r>
            <a:r>
              <a:rPr lang="en-US" altLang="zh-CN" dirty="0"/>
              <a:t>+</a:t>
            </a:r>
            <a:r>
              <a:rPr lang="zh-CN" altLang="en-US" dirty="0"/>
              <a:t>工业</a:t>
            </a:r>
            <a:r>
              <a:rPr lang="en-US" altLang="zh-CN" dirty="0"/>
              <a:t>+</a:t>
            </a:r>
            <a:r>
              <a:rPr lang="zh-CN" altLang="en-US" dirty="0"/>
              <a:t>建筑业</a:t>
            </a:r>
            <a:r>
              <a:rPr lang="en-US" altLang="zh-CN" dirty="0"/>
              <a:t>+</a:t>
            </a:r>
            <a:r>
              <a:rPr lang="zh-CN" altLang="en-US" dirty="0"/>
              <a:t>交通运输</a:t>
            </a:r>
            <a:r>
              <a:rPr lang="en-US" altLang="zh-CN" dirty="0"/>
              <a:t>+</a:t>
            </a:r>
            <a:r>
              <a:rPr lang="zh-CN" altLang="en-US" dirty="0"/>
              <a:t>批发零售</a:t>
            </a:r>
            <a:r>
              <a:rPr lang="en-US" altLang="zh-CN" dirty="0"/>
              <a:t>+</a:t>
            </a:r>
            <a:r>
              <a:rPr lang="zh-CN" altLang="en-US" dirty="0"/>
              <a:t>其他</a:t>
            </a:r>
            <a:r>
              <a:rPr lang="en-US" altLang="zh-CN" dirty="0"/>
              <a:t>+</a:t>
            </a:r>
            <a:r>
              <a:rPr lang="zh-CN" altLang="en-US" dirty="0"/>
              <a:t>居民生活                                                                              </a:t>
            </a:r>
            <a:r>
              <a:rPr lang="zh-CN" altLang="en-US" dirty="0">
                <a:solidFill>
                  <a:srgbClr val="00B0F0"/>
                </a:solidFill>
              </a:rPr>
              <a:t>（终端平衡）</a:t>
            </a:r>
            <a:endParaRPr lang="en-US" altLang="zh-CN" dirty="0">
              <a:solidFill>
                <a:srgbClr val="00B0F0"/>
              </a:solidFill>
            </a:endParaRPr>
          </a:p>
          <a:p>
            <a:pPr marL="540000">
              <a:lnSpc>
                <a:spcPct val="100000"/>
              </a:lnSpc>
              <a:buFont typeface="Wingdings" panose="05000000000000000000" pitchFamily="2" charset="2"/>
              <a:buChar char="ü"/>
            </a:pPr>
            <a:r>
              <a:rPr lang="zh-CN" altLang="en-US" sz="2400" dirty="0"/>
              <a:t>代码表示：</a:t>
            </a:r>
            <a:r>
              <a:rPr lang="en-US" altLang="zh-CN" sz="2400" dirty="0"/>
              <a:t>24=25+26+28+29+30+31+32</a:t>
            </a:r>
            <a:endParaRPr lang="en-US" altLang="zh-CN" dirty="0"/>
          </a:p>
          <a:p>
            <a:endParaRPr lang="en-US" altLang="zh-CN" dirty="0"/>
          </a:p>
          <a:p>
            <a:endParaRPr lang="zh-CN" altLang="en-US" dirty="0"/>
          </a:p>
        </p:txBody>
      </p:sp>
      <p:sp>
        <p:nvSpPr>
          <p:cNvPr id="4" name="文本框 3">
            <a:extLst>
              <a:ext uri="{FF2B5EF4-FFF2-40B4-BE49-F238E27FC236}">
                <a16:creationId xmlns:a16="http://schemas.microsoft.com/office/drawing/2014/main" id="{906519E2-48C8-486C-AC2F-811B815E775E}"/>
              </a:ext>
            </a:extLst>
          </p:cNvPr>
          <p:cNvSpPr txBox="1"/>
          <p:nvPr/>
        </p:nvSpPr>
        <p:spPr>
          <a:xfrm>
            <a:off x="838199" y="1259305"/>
            <a:ext cx="2044149" cy="369332"/>
          </a:xfrm>
          <a:prstGeom prst="rect">
            <a:avLst/>
          </a:prstGeom>
          <a:noFill/>
        </p:spPr>
        <p:txBody>
          <a:bodyPr wrap="none" rtlCol="0">
            <a:spAutoFit/>
          </a:bodyPr>
          <a:lstStyle/>
          <a:p>
            <a:r>
              <a:rPr lang="zh-CN" altLang="en-US" b="1" dirty="0">
                <a:solidFill>
                  <a:srgbClr val="FF0000"/>
                </a:solidFill>
                <a:latin typeface="黑体" panose="02010609060101010101" pitchFamily="49" charset="-122"/>
                <a:ea typeface="黑体" panose="02010609060101010101" pitchFamily="49" charset="-122"/>
              </a:rPr>
              <a:t>主要横向平衡关系</a:t>
            </a:r>
          </a:p>
        </p:txBody>
      </p:sp>
    </p:spTree>
    <p:extLst>
      <p:ext uri="{BB962C8B-B14F-4D97-AF65-F5344CB8AC3E}">
        <p14:creationId xmlns:p14="http://schemas.microsoft.com/office/powerpoint/2010/main" val="2511165605"/>
      </p:ext>
    </p:extLst>
  </p:cSld>
  <p:clrMapOvr>
    <a:masterClrMapping/>
  </p:clrMapOvr>
</p:sld>
</file>

<file path=ppt/theme/theme1.xml><?xml version="1.0" encoding="utf-8"?>
<a:theme xmlns:a="http://schemas.openxmlformats.org/drawingml/2006/main" name="NJUP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JUPT" id="{DD126F0C-F58E-4474-9ADE-BFEE4A3FA844}" vid="{C8E3BE2F-9477-42A4-8069-977647749ED1}"/>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NJUPT</Template>
  <TotalTime>791</TotalTime>
  <Words>1845</Words>
  <Application>Microsoft Office PowerPoint</Application>
  <PresentationFormat>宽屏</PresentationFormat>
  <Paragraphs>91</Paragraphs>
  <Slides>18</Slides>
  <Notes>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18</vt:i4>
      </vt:variant>
    </vt:vector>
  </HeadingPairs>
  <TitlesOfParts>
    <vt:vector size="28" baseType="lpstr">
      <vt:lpstr>等线</vt:lpstr>
      <vt:lpstr>黑体</vt:lpstr>
      <vt:lpstr>华文细黑</vt:lpstr>
      <vt:lpstr>Arial</vt:lpstr>
      <vt:lpstr>Arial Black</vt:lpstr>
      <vt:lpstr>Calibri</vt:lpstr>
      <vt:lpstr>Calibri Light</vt:lpstr>
      <vt:lpstr>Verdana</vt:lpstr>
      <vt:lpstr>Wingdings</vt:lpstr>
      <vt:lpstr>NJUPT</vt:lpstr>
      <vt:lpstr>专题-能源平衡表</vt:lpstr>
      <vt:lpstr>能源平衡表定义</vt:lpstr>
      <vt:lpstr>能源平衡表示例</vt:lpstr>
      <vt:lpstr>能源平衡表的主要作用</vt:lpstr>
      <vt:lpstr>编制能源平衡表的核算原则</vt:lpstr>
      <vt:lpstr>全国能源平衡表</vt:lpstr>
      <vt:lpstr>全国能源平衡表-2019年表</vt:lpstr>
      <vt:lpstr>平衡关系说明-1</vt:lpstr>
      <vt:lpstr>平衡关系说明-2</vt:lpstr>
      <vt:lpstr>平衡关系说明-3</vt:lpstr>
      <vt:lpstr>平衡关系说明-4</vt:lpstr>
      <vt:lpstr>名词介绍</vt:lpstr>
      <vt:lpstr>名词介绍</vt:lpstr>
      <vt:lpstr>单项能源平衡表</vt:lpstr>
      <vt:lpstr>单项能源平衡表-煤炭平衡表</vt:lpstr>
      <vt:lpstr>综合能源平衡表</vt:lpstr>
      <vt:lpstr>综合能源平衡表</vt:lpstr>
      <vt:lpstr>能源平衡表或能源数据来源</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专题-能源平衡表</dc:title>
  <dc:creator>zheng xiaoqi</dc:creator>
  <cp:lastModifiedBy>zheng xiaoqi</cp:lastModifiedBy>
  <cp:revision>15</cp:revision>
  <dcterms:created xsi:type="dcterms:W3CDTF">2022-05-16T07:33:26Z</dcterms:created>
  <dcterms:modified xsi:type="dcterms:W3CDTF">2022-05-18T06:51:12Z</dcterms:modified>
</cp:coreProperties>
</file>